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44" r:id="rId2"/>
    <p:sldMasterId id="2147483810" r:id="rId3"/>
    <p:sldMasterId id="2147483821" r:id="rId4"/>
    <p:sldMasterId id="2147483832" r:id="rId5"/>
    <p:sldMasterId id="2147483843" r:id="rId6"/>
    <p:sldMasterId id="2147483854" r:id="rId7"/>
    <p:sldMasterId id="2147483890" r:id="rId8"/>
    <p:sldMasterId id="2147483904" r:id="rId9"/>
    <p:sldMasterId id="2147483919" r:id="rId10"/>
    <p:sldMasterId id="2147483935" r:id="rId11"/>
    <p:sldMasterId id="2147483948" r:id="rId12"/>
  </p:sldMasterIdLst>
  <p:notesMasterIdLst>
    <p:notesMasterId r:id="rId39"/>
  </p:notesMasterIdLst>
  <p:handoutMasterIdLst>
    <p:handoutMasterId r:id="rId40"/>
  </p:handoutMasterIdLst>
  <p:sldIdLst>
    <p:sldId id="256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18" r:id="rId3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Instruktion av ppt-mallen" id="{55D86A81-7526-4CB2-AD27-B3EF5E673B66}">
          <p14:sldIdLst>
            <p14:sldId id="256"/>
            <p14:sldId id="270"/>
          </p14:sldIdLst>
        </p14:section>
        <p14:section name="Exempel på Layouter" id="{ADF40A6D-7FF3-41DA-948E-93F4E8FFB569}">
          <p14:sldIdLst>
            <p14:sldId id="269"/>
            <p14:sldId id="257"/>
            <p14:sldId id="258"/>
            <p14:sldId id="271"/>
            <p14:sldId id="259"/>
            <p14:sldId id="267"/>
            <p14:sldId id="260"/>
            <p14:sldId id="262"/>
            <p14:sldId id="261"/>
            <p14:sldId id="266"/>
            <p14:sldId id="263"/>
            <p14:sldId id="265"/>
            <p14:sldId id="26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5EBEB"/>
    <a:srgbClr val="FFD1D1"/>
    <a:srgbClr val="B93443"/>
    <a:srgbClr val="BB0063"/>
    <a:srgbClr val="CB4555"/>
    <a:srgbClr val="A6B750"/>
    <a:srgbClr val="F7BF3A"/>
    <a:srgbClr val="8CC2F2"/>
    <a:srgbClr val="326886"/>
    <a:srgbClr val="1111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888" autoAdjust="0"/>
    <p:restoredTop sz="97586" autoAdjust="0"/>
  </p:normalViewPr>
  <p:slideViewPr>
    <p:cSldViewPr snapToGrid="0" snapToObjects="1">
      <p:cViewPr varScale="1">
        <p:scale>
          <a:sx n="108" d="100"/>
          <a:sy n="108" d="100"/>
        </p:scale>
        <p:origin x="-1170" y="-96"/>
      </p:cViewPr>
      <p:guideLst>
        <p:guide orient="horz" pos="394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2015-04-20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2015-04-20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C2A66-23DA-4710-A6F4-9D1B89EA9FF1}" type="slidenum">
              <a:rPr lang="sv-SE">
                <a:solidFill>
                  <a:prstClr val="black"/>
                </a:solidFill>
              </a:rPr>
              <a:pPr/>
              <a:t>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61A8C-345C-4D78-A31D-0191190538DD}" type="slidenum">
              <a:rPr lang="sv-SE">
                <a:solidFill>
                  <a:prstClr val="black"/>
                </a:solidFill>
              </a:rPr>
              <a:pPr/>
              <a:t>18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xfrm>
            <a:off x="685315" y="4344688"/>
            <a:ext cx="5487370" cy="4113697"/>
          </a:xfrm>
        </p:spPr>
        <p:txBody>
          <a:bodyPr lIns="91419" tIns="45710" rIns="91419" bIns="45710"/>
          <a:lstStyle/>
          <a:p>
            <a:r>
              <a:rPr lang="en-US"/>
              <a:t>Y – axel är intresse och påverkansmöjlighet </a:t>
            </a:r>
          </a:p>
          <a:p>
            <a:endParaRPr lang="en-US"/>
          </a:p>
          <a:p>
            <a:r>
              <a:rPr lang="en-US"/>
              <a:t>X-axel är tid </a:t>
            </a:r>
          </a:p>
          <a:p>
            <a:endParaRPr lang="en-US"/>
          </a:p>
          <a:p>
            <a:r>
              <a:rPr lang="en-US"/>
              <a:t>I början på ett skede har man stor möjlighet att påverka då är intresset lågt. När intresset ökar minskar möjlighterna att påverka. </a:t>
            </a:r>
          </a:p>
          <a:p>
            <a:r>
              <a:rPr lang="en-US"/>
              <a:t>När förslaget läggs finns få möjligheter till påverkan och intresset ökar kraftigt.</a:t>
            </a:r>
            <a:endParaRPr lang="sv-SE"/>
          </a:p>
        </p:txBody>
      </p:sp>
      <p:sp>
        <p:nvSpPr>
          <p:cNvPr id="194564" name="Slide Number Placeholder 3"/>
          <p:cNvSpPr txBox="1">
            <a:spLocks noGrp="1"/>
          </p:cNvSpPr>
          <p:nvPr/>
        </p:nvSpPr>
        <p:spPr bwMode="auto">
          <a:xfrm>
            <a:off x="4790741" y="8684960"/>
            <a:ext cx="696630" cy="4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algn="r"/>
            <a:fld id="{7E83B8ED-9AC6-4DC6-9DFB-8BD6ACDB89C5}" type="slidenum">
              <a:rPr lang="sv-SE" sz="12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/>
              <a:t>18</a:t>
            </a:fld>
            <a:endParaRPr lang="sv-SE" sz="12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8422C-DA1D-422B-A379-16D8F6F17F0C}" type="slidenum">
              <a:rPr lang="sv-SE">
                <a:solidFill>
                  <a:prstClr val="black"/>
                </a:solidFill>
              </a:rPr>
              <a:pPr/>
              <a:t>19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sv-SE" sz="1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D6C8F-E9A5-4F8A-809C-AE12085F2F45}" type="slidenum">
              <a:rPr lang="sv-SE">
                <a:solidFill>
                  <a:prstClr val="black"/>
                </a:solidFill>
              </a:rPr>
              <a:pPr/>
              <a:t>20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4D602-4895-4DA5-BA8D-1E8A382D55D9}" type="slidenum">
              <a:rPr lang="sv-SE">
                <a:solidFill>
                  <a:prstClr val="black"/>
                </a:solidFill>
              </a:rPr>
              <a:pPr/>
              <a:t>21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5A46-14F2-4B21-8D74-9814F9F56743}" type="slidenum">
              <a:rPr lang="sv-SE" smtClean="0">
                <a:solidFill>
                  <a:prstClr val="black"/>
                </a:solidFill>
              </a:rPr>
              <a:pPr/>
              <a:t>23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199C4-FE46-4171-BD3B-D3A87767EF58}" type="slidenum">
              <a:rPr lang="sv-SE">
                <a:solidFill>
                  <a:prstClr val="black"/>
                </a:solidFill>
              </a:rPr>
              <a:pPr/>
              <a:t>25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sv-SE" sz="1200" dirty="0" smtClean="0"/>
              <a:t>Medlemmar i politiska partier 5%, aktiva medlemmar 1%, 53% politiskt intresserade </a:t>
            </a:r>
            <a:r>
              <a:rPr lang="sv-SE" altLang="sv-SE" sz="1200" dirty="0" smtClean="0"/>
              <a:t>(SOM-institutet).</a:t>
            </a:r>
            <a:r>
              <a:rPr lang="sv-SE" sz="1200" dirty="0" smtClean="0">
                <a:solidFill>
                  <a:srgbClr val="FF0000"/>
                </a:solidFill>
              </a:rPr>
              <a:t>Stärker medskapande och delaktighet vilket ger bättre folkhälsa.</a:t>
            </a:r>
          </a:p>
          <a:p>
            <a:pPr marL="609600" indent="-609600">
              <a:lnSpc>
                <a:spcPct val="80000"/>
              </a:lnSpc>
            </a:pPr>
            <a:r>
              <a:rPr lang="sv-SE" altLang="sv-SE" sz="1200" dirty="0" smtClean="0"/>
              <a:t>Stora skillnader i valdeltagande. </a:t>
            </a:r>
            <a:r>
              <a:rPr lang="sv-SE" altLang="sv-SE" sz="1200" dirty="0" smtClean="0">
                <a:solidFill>
                  <a:srgbClr val="FF0000"/>
                </a:solidFill>
              </a:rPr>
              <a:t>Ökar valdeltagandet och minskar skillnaderna.</a:t>
            </a:r>
          </a:p>
          <a:p>
            <a:pPr marL="609600" indent="-609600">
              <a:lnSpc>
                <a:spcPct val="80000"/>
              </a:lnSpc>
            </a:pPr>
            <a:r>
              <a:rPr lang="sv-SE" sz="1200" dirty="0" smtClean="0"/>
              <a:t>Förtroendet för politiken. </a:t>
            </a:r>
            <a:r>
              <a:rPr lang="sv-SE" altLang="sv-SE" sz="1200" dirty="0" smtClean="0">
                <a:solidFill>
                  <a:srgbClr val="FF0000"/>
                </a:solidFill>
              </a:rPr>
              <a:t>Ökar förtroendet för politiken och beslutsfattandet.</a:t>
            </a:r>
          </a:p>
          <a:p>
            <a:pPr marL="609600" indent="-609600">
              <a:lnSpc>
                <a:spcPct val="80000"/>
              </a:lnSpc>
            </a:pPr>
            <a:r>
              <a:rPr lang="sv-SE" altLang="sv-SE" sz="1200" dirty="0" smtClean="0"/>
              <a:t>Sveriges befolkning är alltmer välutbildad. </a:t>
            </a:r>
            <a:r>
              <a:rPr lang="sv-SE" altLang="sv-SE" sz="1200" dirty="0" smtClean="0">
                <a:solidFill>
                  <a:srgbClr val="FF0000"/>
                </a:solidFill>
              </a:rPr>
              <a:t>Möter allt mer välutbildade medborgare på nya sätt.</a:t>
            </a:r>
          </a:p>
          <a:p>
            <a:pPr marL="609600" indent="-609600">
              <a:lnSpc>
                <a:spcPct val="80000"/>
              </a:lnSpc>
            </a:pPr>
            <a:r>
              <a:rPr lang="sv-SE" altLang="sv-SE" sz="1200" dirty="0" smtClean="0"/>
              <a:t>Internet en allt viktigare informations- och kommunikationskanal. </a:t>
            </a:r>
            <a:r>
              <a:rPr lang="sv-SE" altLang="sv-SE" sz="1200" dirty="0" smtClean="0">
                <a:solidFill>
                  <a:srgbClr val="FF0000"/>
                </a:solidFill>
              </a:rPr>
              <a:t>Använder internet och dess möjligheter på det demokratiska området. </a:t>
            </a:r>
          </a:p>
          <a:p>
            <a:pPr marL="609600" indent="-609600">
              <a:lnSpc>
                <a:spcPct val="80000"/>
              </a:lnSpc>
            </a:pPr>
            <a:r>
              <a:rPr lang="sv-SE" sz="1200" dirty="0" smtClean="0"/>
              <a:t>Förändring av värderingar (World </a:t>
            </a:r>
            <a:r>
              <a:rPr lang="sv-SE" sz="1200" dirty="0" err="1" smtClean="0"/>
              <a:t>Values</a:t>
            </a:r>
            <a:r>
              <a:rPr lang="sv-SE" sz="1200" dirty="0" smtClean="0"/>
              <a:t> </a:t>
            </a:r>
            <a:r>
              <a:rPr lang="sv-SE" sz="1200" dirty="0" err="1" smtClean="0"/>
              <a:t>Survey</a:t>
            </a:r>
            <a:r>
              <a:rPr lang="sv-SE" sz="1200" dirty="0" smtClean="0"/>
              <a:t>). </a:t>
            </a:r>
            <a:r>
              <a:rPr lang="sv-SE" altLang="sv-SE" sz="1200" dirty="0" smtClean="0">
                <a:solidFill>
                  <a:srgbClr val="FF0000"/>
                </a:solidFill>
              </a:rPr>
              <a:t>Möter medborgarna utifrån deras värderingar och situation på nya sätt </a:t>
            </a:r>
            <a:r>
              <a:rPr lang="sv-SE" altLang="sv-SE" sz="1100" dirty="0" smtClean="0">
                <a:solidFill>
                  <a:srgbClr val="FF0000"/>
                </a:solidFill>
              </a:rPr>
              <a:t>.</a:t>
            </a:r>
            <a:endParaRPr lang="sv-SE" sz="1100" dirty="0" smtClean="0"/>
          </a:p>
          <a:p>
            <a:pPr marL="228600" indent="-228600"/>
            <a:endParaRPr lang="sv-S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59D74-B1F4-4390-AF94-12E77E0FB82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4CF44-6482-4D68-9258-0FAEED5043C8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199C4-FE46-4171-BD3B-D3A87767EF58}" type="slidenum">
              <a:rPr lang="sv-SE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sv-SE"/>
              <a:t>En kort bild av den utmaning som världens kanske bästa demokrati står inför. (The Economist)</a:t>
            </a:r>
          </a:p>
          <a:p>
            <a:pPr marL="228600" indent="-228600">
              <a:buFontTx/>
              <a:buAutoNum type="arabicPeriod"/>
            </a:pPr>
            <a:r>
              <a:rPr lang="sv-SE"/>
              <a:t>Minskande antal politiskt aktiva men en stor grupp politiskt intresserade och samhällsintresserade.</a:t>
            </a:r>
          </a:p>
          <a:p>
            <a:pPr marL="228600" indent="-228600">
              <a:buFontTx/>
              <a:buAutoNum type="arabicPeriod"/>
            </a:pPr>
            <a:r>
              <a:rPr lang="sv-SE"/>
              <a:t>Möjligheten att rösta och genom detta göra sin röst hörd.  Stora skillnader mellan valkretsar inom SDN områden, 50% till över 90%.</a:t>
            </a:r>
          </a:p>
          <a:p>
            <a:pPr marL="228600" indent="-228600">
              <a:buFontTx/>
              <a:buAutoNum type="arabicPeriod"/>
            </a:pPr>
            <a:r>
              <a:rPr lang="sv-SE"/>
              <a:t>Stort eller ganska stort förtroende för politiker är idag ca 35%. </a:t>
            </a:r>
          </a:p>
          <a:p>
            <a:pPr marL="228600" indent="-228600">
              <a:buFontTx/>
              <a:buAutoNum type="arabicPeriod"/>
            </a:pPr>
            <a:r>
              <a:rPr lang="sv-SE"/>
              <a:t>Andelen med eftergymnasial utbildning ökar idag över 50% av de unga.</a:t>
            </a:r>
          </a:p>
          <a:p>
            <a:pPr marL="228600" indent="-228600">
              <a:buFontTx/>
              <a:buAutoNum type="arabicPeriod"/>
            </a:pPr>
            <a:r>
              <a:rPr lang="sv-SE"/>
              <a:t>Ett nytt landskap i mycket snabb utveckling. Nästan 100% av de runt 20 år använder internet dagligen. </a:t>
            </a:r>
          </a:p>
          <a:p>
            <a:pPr marL="228600" indent="-228600">
              <a:buFontTx/>
              <a:buAutoNum type="arabicPeriod"/>
            </a:pPr>
            <a:r>
              <a:rPr lang="sv-SE"/>
              <a:t>Demografin framåt kräver prioriteringar.</a:t>
            </a:r>
          </a:p>
          <a:p>
            <a:pPr marL="228600" indent="-228600">
              <a:buFontTx/>
              <a:buAutoNum type="arabicPeriod"/>
            </a:pPr>
            <a:r>
              <a:rPr lang="sv-SE"/>
              <a:t>Värderingsförändringar som ger människor med en annan syn på delaktighet.</a:t>
            </a:r>
          </a:p>
          <a:p>
            <a:pPr marL="228600" indent="-228600"/>
            <a:r>
              <a:rPr lang="sv-SE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Y </a:t>
            </a:r>
            <a:r>
              <a:rPr lang="sv-SE" dirty="0" err="1" smtClean="0"/>
              <a:t>axelen</a:t>
            </a:r>
            <a:r>
              <a:rPr lang="sv-SE" dirty="0" smtClean="0"/>
              <a:t> </a:t>
            </a:r>
            <a:r>
              <a:rPr lang="sv-SE" dirty="0" err="1" smtClean="0"/>
              <a:t>Sekulära-rationella</a:t>
            </a:r>
            <a:r>
              <a:rPr lang="sv-SE" dirty="0" smtClean="0"/>
              <a:t> värderingar , Traditionella värderingar (</a:t>
            </a:r>
            <a:r>
              <a:rPr lang="sv-SE" dirty="0" err="1" smtClean="0"/>
              <a:t>religösa</a:t>
            </a:r>
            <a:r>
              <a:rPr lang="sv-SE" dirty="0" smtClean="0"/>
              <a:t>)</a:t>
            </a:r>
          </a:p>
          <a:p>
            <a:endParaRPr lang="sv-SE" dirty="0" smtClean="0"/>
          </a:p>
          <a:p>
            <a:r>
              <a:rPr lang="sv-SE" dirty="0" smtClean="0"/>
              <a:t>X-axeln Självförverkligande värderingar och Överlevnads värderingar</a:t>
            </a:r>
          </a:p>
          <a:p>
            <a:endParaRPr lang="sv-SE" dirty="0" smtClean="0"/>
          </a:p>
          <a:p>
            <a:r>
              <a:rPr lang="sv-SE" dirty="0" smtClean="0"/>
              <a:t>Ca 90 länder med 90 % av jorden befolkning Ca 70 000 svarande.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4CF44-6482-4D68-9258-0FAEED5043C8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E235B-8C43-4238-94D0-E9439723703C}" type="slidenum">
              <a:rPr lang="sv-SE">
                <a:solidFill>
                  <a:prstClr val="black"/>
                </a:solidFill>
              </a:rPr>
              <a:pPr/>
              <a:t>12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sv-SE"/>
              <a:t>Stöd till den representativa demokratin 	</a:t>
            </a:r>
          </a:p>
          <a:p>
            <a:r>
              <a:rPr lang="sv-SE"/>
              <a:t>Äger frågan om när och vad dialog skall handla om. Delaktighetsdemokrati och samtalsdemokrati.</a:t>
            </a:r>
          </a:p>
          <a:p>
            <a:endParaRPr lang="sv-SE"/>
          </a:p>
          <a:p>
            <a:pPr>
              <a:buFontTx/>
              <a:buChar char="•"/>
            </a:pPr>
            <a:r>
              <a:rPr lang="sv-SE"/>
              <a:t>Delaktighet för fler				</a:t>
            </a:r>
          </a:p>
          <a:p>
            <a:r>
              <a:rPr lang="sv-SE"/>
              <a:t>Fler får bidra med sin åsikt, värna om bredden i dialogen, grupper som idag inte nås kan deltaga</a:t>
            </a:r>
          </a:p>
          <a:p>
            <a:endParaRPr lang="sv-SE"/>
          </a:p>
          <a:p>
            <a:pPr>
              <a:buFontTx/>
              <a:buChar char="•"/>
            </a:pPr>
            <a:r>
              <a:rPr lang="sv-SE"/>
              <a:t>Bättre beslutsunderlag			</a:t>
            </a:r>
          </a:p>
          <a:p>
            <a:r>
              <a:rPr lang="sv-SE"/>
              <a:t>Nya perspektiv, fler ideer, komplexa frågor</a:t>
            </a:r>
          </a:p>
          <a:p>
            <a:endParaRPr lang="sv-SE"/>
          </a:p>
          <a:p>
            <a:pPr>
              <a:buFontTx/>
              <a:buChar char="•"/>
            </a:pPr>
            <a:r>
              <a:rPr lang="sv-SE"/>
              <a:t>Ökad förståelse				</a:t>
            </a:r>
          </a:p>
          <a:p>
            <a:r>
              <a:rPr lang="sv-SE"/>
              <a:t>Folkbildning, fler får ökade kunskaper, ökat ansvarstagande</a:t>
            </a:r>
          </a:p>
          <a:p>
            <a:endParaRPr lang="sv-SE"/>
          </a:p>
          <a:p>
            <a:pPr>
              <a:buFontTx/>
              <a:buChar char="•"/>
            </a:pPr>
            <a:r>
              <a:rPr lang="sv-SE"/>
              <a:t>Ökad effektivitet				</a:t>
            </a:r>
          </a:p>
          <a:p>
            <a:r>
              <a:rPr lang="sv-SE"/>
              <a:t>Ökar förståelsen, minskar konflikter </a:t>
            </a:r>
          </a:p>
          <a:p>
            <a:endParaRPr lang="sv-SE"/>
          </a:p>
          <a:p>
            <a:pPr>
              <a:buFontTx/>
              <a:buChar char="•"/>
            </a:pPr>
            <a:r>
              <a:rPr lang="sv-SE"/>
              <a:t>Stärker det demokratiska systemet  	</a:t>
            </a:r>
          </a:p>
          <a:p>
            <a:r>
              <a:rPr lang="sv-SE">
                <a:solidFill>
                  <a:srgbClr val="FF0000"/>
                </a:solidFill>
              </a:rPr>
              <a:t>Det högre syftet är att öka det sociala kapitalet, som kommer att krävas för att möta kommande välfärdsproduktionsutmaningar som finns i bild 8! </a:t>
            </a:r>
          </a:p>
          <a:p>
            <a:endParaRPr lang="sv-SE"/>
          </a:p>
          <a:p>
            <a:endParaRPr lang="sv-SE"/>
          </a:p>
          <a:p>
            <a:r>
              <a:rPr lang="sv-SE">
                <a:latin typeface="Calibri" pitchFamily="34" charset="0"/>
              </a:rPr>
              <a:t>att se medborgarnas kunskap som en tillgång för att forma framtidens kommun. </a:t>
            </a:r>
          </a:p>
          <a:p>
            <a:endParaRPr lang="sv-SE">
              <a:latin typeface="Calibri" pitchFamily="34" charset="0"/>
            </a:endParaRPr>
          </a:p>
          <a:p>
            <a:r>
              <a:rPr lang="sv-SE">
                <a:latin typeface="Calibri" pitchFamily="34" charset="0"/>
              </a:rPr>
              <a:t>att ge medborgarna kunskap vad gäller kommunens ansvar, styrning och verksamhet. </a:t>
            </a:r>
          </a:p>
          <a:p>
            <a:endParaRPr lang="sv-SE">
              <a:latin typeface="Calibri" pitchFamily="34" charset="0"/>
            </a:endParaRPr>
          </a:p>
          <a:p>
            <a:r>
              <a:rPr lang="sv-SE">
                <a:latin typeface="Calibri" pitchFamily="34" charset="0"/>
              </a:rPr>
              <a:t>att med olika metoder systematiskt arbeta med dialoger för att stärka demokratin och öka effektiviteten.</a:t>
            </a:r>
          </a:p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C6C22-3E91-4CAF-9DC9-B0E0B3B51E26}" type="slidenum">
              <a:rPr lang="sv-SE">
                <a:solidFill>
                  <a:prstClr val="black"/>
                </a:solidFill>
              </a:rPr>
              <a:pPr/>
              <a:t>13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Politiskt ställningstagande. Vilka förväntningar kan man ha som medborgare? </a:t>
            </a:r>
          </a:p>
          <a:p>
            <a:endParaRPr lang="sv-SE" dirty="0"/>
          </a:p>
          <a:p>
            <a:r>
              <a:rPr lang="sv-SE" dirty="0"/>
              <a:t>Vad innebär det att och hur</a:t>
            </a:r>
          </a:p>
          <a:p>
            <a:pPr>
              <a:buFontTx/>
              <a:buChar char="•"/>
            </a:pPr>
            <a:r>
              <a:rPr lang="sv-SE" dirty="0"/>
              <a:t>Fördjupa det demokratiska uppdraget</a:t>
            </a:r>
          </a:p>
          <a:p>
            <a:pPr>
              <a:buFontTx/>
              <a:buChar char="•"/>
            </a:pPr>
            <a:r>
              <a:rPr lang="sv-SE" dirty="0"/>
              <a:t>Stärka kontakten med medborgarna</a:t>
            </a:r>
          </a:p>
          <a:p>
            <a:pPr>
              <a:buFontTx/>
              <a:buChar char="•"/>
            </a:pPr>
            <a:r>
              <a:rPr lang="sv-SE" dirty="0"/>
              <a:t>Öka inflytandet i de demokratiska processerna</a:t>
            </a:r>
          </a:p>
          <a:p>
            <a:endParaRPr lang="sv-SE" dirty="0"/>
          </a:p>
          <a:p>
            <a:r>
              <a:rPr lang="sv-SE" dirty="0"/>
              <a:t>En lång process från SDN reformen 1989, utvärderingen 1994, utvärdering 2002  SDN reformen 2010. Inventeringen av dialoger i staden innan reformen. Slutsatser</a:t>
            </a:r>
          </a:p>
          <a:p>
            <a:pPr>
              <a:buFontTx/>
              <a:buChar char="•"/>
            </a:pPr>
            <a:r>
              <a:rPr lang="sv-SE" dirty="0"/>
              <a:t>Det är stora olikheter i staden vad det gäller medborgardialoger.</a:t>
            </a:r>
          </a:p>
          <a:p>
            <a:pPr>
              <a:buFontTx/>
              <a:buChar char="•"/>
            </a:pPr>
            <a:r>
              <a:rPr lang="sv-SE" dirty="0"/>
              <a:t>Planerade dialoger en viktig förutsättning</a:t>
            </a:r>
          </a:p>
          <a:p>
            <a:pPr>
              <a:buFontTx/>
              <a:buChar char="•"/>
            </a:pPr>
            <a:r>
              <a:rPr lang="sv-SE" dirty="0"/>
              <a:t>Dialogens förutsättningar skall vara tydliga.</a:t>
            </a:r>
          </a:p>
          <a:p>
            <a:pPr>
              <a:buFontTx/>
              <a:buChar char="•"/>
            </a:pPr>
            <a:r>
              <a:rPr lang="sv-SE" dirty="0"/>
              <a:t>Användandet av flera verktyg ger större och bredare deltagande.</a:t>
            </a:r>
          </a:p>
          <a:p>
            <a:pPr>
              <a:buFontTx/>
              <a:buChar char="•"/>
            </a:pPr>
            <a:r>
              <a:rPr lang="sv-SE" dirty="0"/>
              <a:t>Koppla ihop dialogen med annat ex kultur ger en positiv effekt.</a:t>
            </a:r>
          </a:p>
          <a:p>
            <a:pPr>
              <a:buFontTx/>
              <a:buChar char="•"/>
            </a:pPr>
            <a:r>
              <a:rPr lang="sv-SE" dirty="0"/>
              <a:t>Återkoppling efter dialogen är fundamental.</a:t>
            </a:r>
          </a:p>
          <a:p>
            <a:pPr>
              <a:buFontTx/>
              <a:buChar char="•"/>
            </a:pPr>
            <a:r>
              <a:rPr lang="sv-SE" dirty="0"/>
              <a:t>Kvalitet före kvantitet </a:t>
            </a:r>
          </a:p>
          <a:p>
            <a:endParaRPr lang="sv-SE" dirty="0"/>
          </a:p>
          <a:p>
            <a:pPr>
              <a:buFontTx/>
              <a:buChar char="•"/>
            </a:pPr>
            <a:r>
              <a:rPr lang="sv-SE" dirty="0"/>
              <a:t>Nu en organisation med tydligt uppdrag och organisation. Ramverk för likabehandling i staden.</a:t>
            </a:r>
          </a:p>
          <a:p>
            <a:endParaRPr lang="sv-SE" dirty="0"/>
          </a:p>
          <a:p>
            <a:r>
              <a:rPr lang="sv-SE" dirty="0"/>
              <a:t>Deltagardemokratisk inriktning med samtalsdemokratiska inslag.  </a:t>
            </a:r>
          </a:p>
          <a:p>
            <a:r>
              <a:rPr lang="sv-SE" dirty="0"/>
              <a:t>Stöd till det representativa systemet </a:t>
            </a:r>
          </a:p>
          <a:p>
            <a:r>
              <a:rPr lang="sv-SE" dirty="0"/>
              <a:t>Demokrati utredningen 2000.</a:t>
            </a:r>
          </a:p>
          <a:p>
            <a:endParaRPr lang="sv-S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5F9B7-1B21-4413-B2E7-53FB6178B4AB}" type="slidenum">
              <a:rPr lang="sv-SE">
                <a:solidFill>
                  <a:prstClr val="black"/>
                </a:solidFill>
              </a:rPr>
              <a:pPr/>
              <a:t>16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26DD3-F705-4D94-9485-C423A13CF477}" type="slidenum">
              <a:rPr lang="sv-SE">
                <a:solidFill>
                  <a:prstClr val="black"/>
                </a:solidFill>
              </a:rPr>
              <a:pPr/>
              <a:t>17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  <a:p>
            <a:pPr>
              <a:lnSpc>
                <a:spcPct val="80000"/>
              </a:lnSpc>
            </a:pPr>
            <a:endParaRPr lang="sv-SE"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="" xmlns:p14="http://schemas.microsoft.com/office/powerpoint/2010/main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6400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så styrs Göteborg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73838" y="6248400"/>
            <a:ext cx="2236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575757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73838" y="6248400"/>
            <a:ext cx="2236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575757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6573838" y="6248400"/>
            <a:ext cx="2236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575757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52901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83435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556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99902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145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6107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228952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93985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43931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0572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6400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så styrs Göteborg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73716" y="6248400"/>
            <a:ext cx="223617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65C029-A792-4927-A631-5C0936CD1543}" type="datetime4">
              <a:rPr lang="sv-SE"/>
              <a:pPr/>
              <a:t>20 april 2015</a:t>
            </a:fld>
            <a:endParaRPr lang="sv-SE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4"/>
          </p:nvPr>
        </p:nvSpPr>
        <p:spPr>
          <a:xfrm>
            <a:off x="4493561" y="6381328"/>
            <a:ext cx="942535" cy="3048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sv-SE" sz="1000"/>
              <a:pPr algn="r"/>
              <a:t>‹#›</a:t>
            </a:fld>
            <a:endParaRPr kumimoji="0" lang="sv-S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3818646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7704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3148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39897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8498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179532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651498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873494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34194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38672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71160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7470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6118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7059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35481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04572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260030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34837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1481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6599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1413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24018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30065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6400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så styrs Göteborg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9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9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14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4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75" r:id="rId2"/>
    <p:sldLayoutId id="2147483812" r:id="rId3"/>
    <p:sldLayoutId id="2147483870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6" r:id="rId2"/>
    <p:sldLayoutId id="2147483823" r:id="rId3"/>
    <p:sldLayoutId id="2147483871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86" r:id="rId12"/>
    <p:sldLayoutId id="2147483889" r:id="rId13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77" r:id="rId2"/>
    <p:sldLayoutId id="2147483834" r:id="rId3"/>
    <p:sldLayoutId id="2147483872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78" r:id="rId2"/>
    <p:sldLayoutId id="2147483845" r:id="rId3"/>
    <p:sldLayoutId id="2147483873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5" r:id="rId3"/>
    <p:sldLayoutId id="2147483866" r:id="rId4"/>
    <p:sldLayoutId id="2147483867" r:id="rId5"/>
    <p:sldLayoutId id="2147483884" r:id="rId6"/>
    <p:sldLayoutId id="2147483885" r:id="rId7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3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1871191"/>
            <a:ext cx="5486252" cy="2992877"/>
          </a:xfrm>
        </p:spPr>
        <p:txBody>
          <a:bodyPr/>
          <a:lstStyle/>
          <a:p>
            <a:r>
              <a:rPr lang="sv-SE" sz="4800" dirty="0"/>
              <a:t>Medborgerligt deltagande och fördjupande av demokratin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2999516" y="5036895"/>
            <a:ext cx="5475620" cy="307777"/>
          </a:xfrm>
        </p:spPr>
        <p:txBody>
          <a:bodyPr/>
          <a:lstStyle/>
          <a:p>
            <a:r>
              <a:rPr lang="sv-SE" dirty="0"/>
              <a:t>Klas Forsberg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526338" cy="1224136"/>
          </a:xfrm>
        </p:spPr>
        <p:txBody>
          <a:bodyPr>
            <a:normAutofit/>
          </a:bodyPr>
          <a:lstStyle/>
          <a:p>
            <a:r>
              <a:rPr lang="sv-SE" sz="2800" dirty="0" smtClean="0">
                <a:solidFill>
                  <a:schemeClr val="tx1"/>
                </a:solidFill>
              </a:rPr>
              <a:t>Kommunfullmäktigevalet</a:t>
            </a:r>
            <a:br>
              <a:rPr lang="sv-SE" sz="2800" dirty="0" smtClean="0">
                <a:solidFill>
                  <a:schemeClr val="tx1"/>
                </a:solidFill>
              </a:rPr>
            </a:br>
            <a:r>
              <a:rPr lang="sv-SE" sz="2800" dirty="0" smtClean="0">
                <a:solidFill>
                  <a:schemeClr val="tx1"/>
                </a:solidFill>
              </a:rPr>
              <a:t> valdeltagande och invandring</a:t>
            </a:r>
            <a:endParaRPr lang="sv-SE" sz="28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401" y="1196753"/>
            <a:ext cx="73465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ruta 5"/>
          <p:cNvSpPr txBox="1"/>
          <p:nvPr/>
        </p:nvSpPr>
        <p:spPr>
          <a:xfrm>
            <a:off x="4716016" y="1916832"/>
            <a:ext cx="20162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5100" algn="l"/>
              </a:tabLst>
            </a:pPr>
            <a:r>
              <a:rPr lang="sv-SE" sz="1100" dirty="0" err="1" smtClean="0">
                <a:solidFill>
                  <a:srgbClr val="C1C12A">
                    <a:lumMod val="75000"/>
                  </a:srgbClr>
                </a:solidFill>
              </a:rPr>
              <a:t>Donsö-Vrångö</a:t>
            </a:r>
            <a:r>
              <a:rPr lang="sv-SE" sz="1100" dirty="0" smtClean="0">
                <a:solidFill>
                  <a:srgbClr val="C1C12A">
                    <a:lumMod val="75000"/>
                  </a:srgbClr>
                </a:solidFill>
              </a:rPr>
              <a:t>	90</a:t>
            </a:r>
          </a:p>
          <a:p>
            <a:pPr>
              <a:tabLst>
                <a:tab pos="1435100" algn="l"/>
              </a:tabLst>
            </a:pPr>
            <a:r>
              <a:rPr lang="sv-SE" sz="1100" dirty="0" smtClean="0">
                <a:solidFill>
                  <a:srgbClr val="C1C12A">
                    <a:lumMod val="75000"/>
                  </a:srgbClr>
                </a:solidFill>
              </a:rPr>
              <a:t>Fiskebäck Norra	93</a:t>
            </a:r>
          </a:p>
          <a:p>
            <a:pPr>
              <a:tabLst>
                <a:tab pos="1435100" algn="l"/>
              </a:tabLst>
            </a:pPr>
            <a:endParaRPr lang="sv-SE" sz="1100" dirty="0" smtClean="0">
              <a:solidFill>
                <a:srgbClr val="575757"/>
              </a:solidFill>
            </a:endParaRPr>
          </a:p>
          <a:p>
            <a:pPr>
              <a:tabLst>
                <a:tab pos="1435100" algn="l"/>
              </a:tabLst>
            </a:pPr>
            <a:endParaRPr lang="sv-SE" sz="1100" dirty="0" smtClean="0">
              <a:solidFill>
                <a:srgbClr val="FF0000"/>
              </a:solidFill>
            </a:endParaRPr>
          </a:p>
          <a:p>
            <a:pPr>
              <a:tabLst>
                <a:tab pos="1435100" algn="l"/>
              </a:tabLst>
            </a:pPr>
            <a:endParaRPr lang="sv-SE" sz="1100" dirty="0" smtClean="0">
              <a:solidFill>
                <a:srgbClr val="FF0000"/>
              </a:solidFill>
            </a:endParaRPr>
          </a:p>
          <a:p>
            <a:pPr>
              <a:tabLst>
                <a:tab pos="1435100" algn="l"/>
              </a:tabLst>
            </a:pPr>
            <a:endParaRPr lang="sv-SE" sz="1100" dirty="0" smtClean="0">
              <a:solidFill>
                <a:srgbClr val="FF0000"/>
              </a:solidFill>
            </a:endParaRPr>
          </a:p>
          <a:p>
            <a:pPr>
              <a:tabLst>
                <a:tab pos="1435100" algn="l"/>
              </a:tabLst>
            </a:pPr>
            <a:endParaRPr lang="sv-SE" sz="1100" dirty="0" smtClean="0">
              <a:solidFill>
                <a:srgbClr val="FF0000"/>
              </a:solidFill>
            </a:endParaRPr>
          </a:p>
          <a:p>
            <a:pPr>
              <a:tabLst>
                <a:tab pos="1435100" algn="l"/>
              </a:tabLst>
            </a:pPr>
            <a:endParaRPr lang="sv-SE" sz="1100" dirty="0" smtClean="0">
              <a:solidFill>
                <a:srgbClr val="FF0000"/>
              </a:solidFill>
            </a:endParaRPr>
          </a:p>
          <a:p>
            <a:pPr>
              <a:tabLst>
                <a:tab pos="1435100" algn="l"/>
              </a:tabLst>
            </a:pPr>
            <a:endParaRPr lang="sv-SE" sz="1100" dirty="0" smtClean="0">
              <a:solidFill>
                <a:srgbClr val="FF0000"/>
              </a:solidFill>
            </a:endParaRPr>
          </a:p>
          <a:p>
            <a:pPr>
              <a:tabLst>
                <a:tab pos="1435100" algn="l"/>
              </a:tabLst>
            </a:pPr>
            <a:endParaRPr lang="sv-SE" sz="1100" dirty="0" smtClean="0">
              <a:solidFill>
                <a:srgbClr val="FF0000"/>
              </a:solidFill>
            </a:endParaRPr>
          </a:p>
          <a:p>
            <a:pPr>
              <a:tabLst>
                <a:tab pos="1435100" algn="l"/>
              </a:tabLst>
            </a:pPr>
            <a:endParaRPr lang="sv-SE" sz="1100" dirty="0" smtClean="0">
              <a:solidFill>
                <a:srgbClr val="FF0000"/>
              </a:solidFill>
            </a:endParaRPr>
          </a:p>
          <a:p>
            <a:pPr>
              <a:tabLst>
                <a:tab pos="1435100" algn="l"/>
              </a:tabLst>
            </a:pPr>
            <a:r>
              <a:rPr lang="sv-SE" sz="1100" dirty="0" smtClean="0">
                <a:solidFill>
                  <a:srgbClr val="FF0000"/>
                </a:solidFill>
              </a:rPr>
              <a:t>Gårdsten Norra	37</a:t>
            </a:r>
          </a:p>
          <a:p>
            <a:pPr>
              <a:tabLst>
                <a:tab pos="1435100" algn="l"/>
              </a:tabLst>
            </a:pPr>
            <a:r>
              <a:rPr lang="sv-SE" sz="1100" dirty="0" smtClean="0">
                <a:solidFill>
                  <a:srgbClr val="FF0000"/>
                </a:solidFill>
              </a:rPr>
              <a:t>Gårdsten Västra	41</a:t>
            </a:r>
          </a:p>
          <a:p>
            <a:pPr>
              <a:tabLst>
                <a:tab pos="1435100" algn="l"/>
              </a:tabLst>
            </a:pPr>
            <a:r>
              <a:rPr lang="sv-SE" sz="1100" dirty="0" smtClean="0">
                <a:solidFill>
                  <a:srgbClr val="FF0000"/>
                </a:solidFill>
              </a:rPr>
              <a:t>Gårdsten Södra	51</a:t>
            </a:r>
          </a:p>
          <a:p>
            <a:pPr>
              <a:tabLst>
                <a:tab pos="1435100" algn="l"/>
              </a:tabLst>
            </a:pPr>
            <a:r>
              <a:rPr lang="sv-SE" sz="1100" dirty="0" smtClean="0">
                <a:solidFill>
                  <a:srgbClr val="FF0000"/>
                </a:solidFill>
              </a:rPr>
              <a:t>Gårdsten Östra	51</a:t>
            </a:r>
          </a:p>
          <a:p>
            <a:pPr>
              <a:tabLst>
                <a:tab pos="1435100" algn="l"/>
              </a:tabLst>
            </a:pPr>
            <a:endParaRPr lang="sv-SE" sz="1100" dirty="0" smtClean="0">
              <a:solidFill>
                <a:srgbClr val="FF0000"/>
              </a:solidFill>
            </a:endParaRPr>
          </a:p>
          <a:p>
            <a:pPr>
              <a:tabLst>
                <a:tab pos="1435100" algn="l"/>
              </a:tabLst>
            </a:pPr>
            <a:r>
              <a:rPr lang="sv-SE" sz="1100" dirty="0" smtClean="0">
                <a:solidFill>
                  <a:srgbClr val="00B050"/>
                </a:solidFill>
              </a:rPr>
              <a:t>Gärdsmosse	46</a:t>
            </a:r>
          </a:p>
          <a:p>
            <a:pPr>
              <a:tabLst>
                <a:tab pos="1435100" algn="l"/>
              </a:tabLst>
            </a:pPr>
            <a:r>
              <a:rPr lang="sv-SE" sz="1100" dirty="0" smtClean="0">
                <a:solidFill>
                  <a:srgbClr val="00B050"/>
                </a:solidFill>
              </a:rPr>
              <a:t>Bergsjön Södra	50</a:t>
            </a:r>
          </a:p>
          <a:p>
            <a:pPr>
              <a:tabLst>
                <a:tab pos="1435100" algn="l"/>
              </a:tabLst>
            </a:pPr>
            <a:r>
              <a:rPr lang="sv-SE" sz="1100" dirty="0" smtClean="0">
                <a:solidFill>
                  <a:srgbClr val="00B050"/>
                </a:solidFill>
              </a:rPr>
              <a:t>Bergsjön Östra	50</a:t>
            </a:r>
          </a:p>
          <a:p>
            <a:pPr>
              <a:tabLst>
                <a:tab pos="1435100" algn="l"/>
              </a:tabLst>
            </a:pPr>
            <a:r>
              <a:rPr lang="sv-SE" sz="1100" dirty="0" smtClean="0">
                <a:solidFill>
                  <a:srgbClr val="00B050"/>
                </a:solidFill>
              </a:rPr>
              <a:t>Rymdtorget	50</a:t>
            </a:r>
            <a:endParaRPr lang="sv-SE" sz="1100" dirty="0">
              <a:solidFill>
                <a:srgbClr val="00B050"/>
              </a:solidFill>
            </a:endParaRPr>
          </a:p>
        </p:txBody>
      </p:sp>
      <p:sp>
        <p:nvSpPr>
          <p:cNvPr id="7" name="Platshållare för sidfot 3"/>
          <p:cNvSpPr txBox="1">
            <a:spLocks/>
          </p:cNvSpPr>
          <p:nvPr/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2987824" y="11663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575757"/>
                </a:solidFill>
                <a:latin typeface="Times"/>
              </a:rPr>
              <a:t>World </a:t>
            </a:r>
            <a:r>
              <a:rPr lang="sv-SE" dirty="0" err="1" smtClean="0">
                <a:solidFill>
                  <a:srgbClr val="575757"/>
                </a:solidFill>
                <a:latin typeface="Times"/>
              </a:rPr>
              <a:t>Values</a:t>
            </a:r>
            <a:r>
              <a:rPr lang="sv-SE" dirty="0" smtClean="0">
                <a:solidFill>
                  <a:srgbClr val="575757"/>
                </a:solidFill>
                <a:latin typeface="Times"/>
              </a:rPr>
              <a:t> </a:t>
            </a:r>
            <a:r>
              <a:rPr lang="sv-SE" dirty="0" err="1" smtClean="0">
                <a:solidFill>
                  <a:srgbClr val="575757"/>
                </a:solidFill>
                <a:latin typeface="Times"/>
              </a:rPr>
              <a:t>Survey</a:t>
            </a:r>
            <a:r>
              <a:rPr lang="sv-SE" dirty="0" smtClean="0">
                <a:solidFill>
                  <a:srgbClr val="575757"/>
                </a:solidFill>
                <a:latin typeface="Times"/>
              </a:rPr>
              <a:t>  2015</a:t>
            </a:r>
            <a:endParaRPr lang="sv-SE" dirty="0">
              <a:solidFill>
                <a:srgbClr val="575757"/>
              </a:solidFill>
            </a:endParaRPr>
          </a:p>
        </p:txBody>
      </p:sp>
      <p:pic>
        <p:nvPicPr>
          <p:cNvPr id="1026" name="Picture 2" descr="\\s002af10nas\Stadsledningskontoret_Hemkat$\klafor0513\dokument\2015\Demokrati\WVS2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92696"/>
            <a:ext cx="6548214" cy="5382093"/>
          </a:xfrm>
          <a:prstGeom prst="rect">
            <a:avLst/>
          </a:prstGeom>
          <a:noFill/>
        </p:spPr>
      </p:pic>
      <p:cxnSp>
        <p:nvCxnSpPr>
          <p:cNvPr id="9" name="Rak 8"/>
          <p:cNvCxnSpPr/>
          <p:nvPr/>
        </p:nvCxnSpPr>
        <p:spPr bwMode="auto">
          <a:xfrm flipH="1">
            <a:off x="2051720" y="1916832"/>
            <a:ext cx="540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Rak 10"/>
          <p:cNvCxnSpPr/>
          <p:nvPr/>
        </p:nvCxnSpPr>
        <p:spPr bwMode="auto">
          <a:xfrm>
            <a:off x="7452320" y="1916832"/>
            <a:ext cx="0" cy="3600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Platshållare för sidfot 3"/>
          <p:cNvSpPr txBox="1">
            <a:spLocks/>
          </p:cNvSpPr>
          <p:nvPr/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5328592" cy="792088"/>
          </a:xfrm>
        </p:spPr>
        <p:txBody>
          <a:bodyPr/>
          <a:lstStyle/>
          <a:p>
            <a:r>
              <a:rPr lang="sv-SE" sz="3600" dirty="0"/>
              <a:t>Vinster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6"/>
            <a:ext cx="7526338" cy="4320480"/>
          </a:xfrm>
        </p:spPr>
        <p:txBody>
          <a:bodyPr/>
          <a:lstStyle/>
          <a:p>
            <a:r>
              <a:rPr lang="sv-SE" dirty="0" smtClean="0"/>
              <a:t>Demokratiutveckling</a:t>
            </a:r>
          </a:p>
          <a:p>
            <a:pPr lvl="1"/>
            <a:r>
              <a:rPr lang="sv-SE" sz="2400" dirty="0" smtClean="0"/>
              <a:t>Representativa demokratin utvecklas</a:t>
            </a:r>
          </a:p>
          <a:p>
            <a:pPr lvl="1"/>
            <a:r>
              <a:rPr lang="sv-SE" sz="2400" dirty="0" smtClean="0"/>
              <a:t>Stärker det demokratiska systemet</a:t>
            </a:r>
          </a:p>
          <a:p>
            <a:r>
              <a:rPr lang="sv-SE" dirty="0" smtClean="0"/>
              <a:t>Delaktighet på riktigt</a:t>
            </a:r>
          </a:p>
          <a:p>
            <a:pPr lvl="1"/>
            <a:r>
              <a:rPr lang="sv-SE" sz="2400" dirty="0" smtClean="0"/>
              <a:t>Medskapande</a:t>
            </a:r>
          </a:p>
          <a:p>
            <a:pPr lvl="1"/>
            <a:r>
              <a:rPr lang="sv-SE" sz="2400" dirty="0" smtClean="0"/>
              <a:t>Folkhälsa/hållbarhet</a:t>
            </a:r>
          </a:p>
          <a:p>
            <a:r>
              <a:rPr lang="sv-SE" dirty="0" smtClean="0"/>
              <a:t>Effektivare organisation</a:t>
            </a:r>
            <a:endParaRPr lang="sv-SE" dirty="0"/>
          </a:p>
          <a:p>
            <a:pPr lvl="1"/>
            <a:r>
              <a:rPr lang="sv-SE" sz="2400" dirty="0"/>
              <a:t>Bättre beslutsunderlag</a:t>
            </a:r>
          </a:p>
          <a:p>
            <a:pPr lvl="1"/>
            <a:r>
              <a:rPr lang="sv-SE" sz="2400" dirty="0" smtClean="0"/>
              <a:t>Ökad </a:t>
            </a:r>
            <a:r>
              <a:rPr lang="sv-SE" sz="2400" dirty="0"/>
              <a:t>effektivitet</a:t>
            </a:r>
          </a:p>
          <a:p>
            <a:pPr>
              <a:buFont typeface="Times"/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6" name="Rektangel 5"/>
          <p:cNvSpPr/>
          <p:nvPr/>
        </p:nvSpPr>
        <p:spPr bwMode="auto">
          <a:xfrm>
            <a:off x="0" y="0"/>
            <a:ext cx="7178040" cy="670560"/>
          </a:xfrm>
          <a:prstGeom prst="rect">
            <a:avLst/>
          </a:prstGeom>
          <a:solidFill>
            <a:srgbClr val="0F80E7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b="1" dirty="0" smtClean="0">
                <a:solidFill>
                  <a:prstClr val="white"/>
                </a:solidFill>
              </a:rPr>
              <a:t>Medborgardialog</a:t>
            </a:r>
            <a:r>
              <a:rPr lang="sv-SE" b="1" dirty="0" smtClean="0">
                <a:solidFill>
                  <a:srgbClr val="575757"/>
                </a:solidFill>
              </a:rPr>
              <a:t>          </a:t>
            </a:r>
            <a:r>
              <a:rPr lang="sv-SE" b="1" dirty="0" smtClean="0">
                <a:solidFill>
                  <a:prstClr val="white"/>
                </a:solidFill>
              </a:rPr>
              <a:t>Stadsutveckling            E-demokrati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b="1" dirty="0" smtClean="0">
              <a:solidFill>
                <a:srgbClr val="575757"/>
              </a:solidFill>
              <a:latin typeface="Times"/>
            </a:endParaRPr>
          </a:p>
        </p:txBody>
      </p:sp>
      <p:sp>
        <p:nvSpPr>
          <p:cNvPr id="5" name="Platshållare för sidfot 3"/>
          <p:cNvSpPr txBox="1">
            <a:spLocks/>
          </p:cNvSpPr>
          <p:nvPr/>
        </p:nvSpPr>
        <p:spPr>
          <a:xfrm>
            <a:off x="522000" y="6286634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09600"/>
            <a:ext cx="5112568" cy="1143000"/>
          </a:xfrm>
        </p:spPr>
        <p:txBody>
          <a:bodyPr/>
          <a:lstStyle/>
          <a:p>
            <a:r>
              <a:rPr lang="sv-SE" dirty="0"/>
              <a:t>Uppdraget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834064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2800" dirty="0" smtClean="0"/>
              <a:t>Öka </a:t>
            </a:r>
            <a:r>
              <a:rPr lang="sv-SE" sz="2800" dirty="0"/>
              <a:t>medborgarnas möjligheter </a:t>
            </a:r>
            <a:r>
              <a:rPr lang="sv-SE" sz="2800" dirty="0" smtClean="0"/>
              <a:t>till delaktighet och </a:t>
            </a:r>
            <a:r>
              <a:rPr lang="sv-SE" sz="2800" dirty="0"/>
              <a:t>inflytande i den demokratiska </a:t>
            </a:r>
            <a:r>
              <a:rPr lang="sv-SE" sz="2800" dirty="0" smtClean="0"/>
              <a:t>processen</a:t>
            </a:r>
            <a:endParaRPr lang="sv-SE" sz="2800" dirty="0"/>
          </a:p>
          <a:p>
            <a:pPr>
              <a:lnSpc>
                <a:spcPct val="90000"/>
              </a:lnSpc>
            </a:pPr>
            <a:r>
              <a:rPr lang="sv-SE" sz="2800" dirty="0"/>
              <a:t>Stadskansliet ges i uppdrag att utarbeta ett förslag till hur det demokratiska uppdraget kan </a:t>
            </a:r>
            <a:r>
              <a:rPr lang="sv-SE" sz="2800" dirty="0" smtClean="0"/>
              <a:t>fördjupas</a:t>
            </a:r>
          </a:p>
          <a:p>
            <a:pPr>
              <a:lnSpc>
                <a:spcPct val="90000"/>
              </a:lnSpc>
            </a:pPr>
            <a:r>
              <a:rPr lang="sv-SE" sz="2800" dirty="0" smtClean="0"/>
              <a:t>Fördjupa och vitalisera demokratin och öka den sociala hållbarheten. </a:t>
            </a:r>
          </a:p>
          <a:p>
            <a:pPr>
              <a:lnSpc>
                <a:spcPct val="90000"/>
              </a:lnSpc>
              <a:buNone/>
            </a:pPr>
            <a:endParaRPr lang="sv-SE" sz="2800" dirty="0"/>
          </a:p>
          <a:p>
            <a:pPr>
              <a:lnSpc>
                <a:spcPct val="90000"/>
              </a:lnSpc>
              <a:buFont typeface="Times"/>
              <a:buNone/>
            </a:pPr>
            <a:endParaRPr lang="sv-SE" sz="2800" dirty="0"/>
          </a:p>
        </p:txBody>
      </p:sp>
      <p:sp>
        <p:nvSpPr>
          <p:cNvPr id="6" name="Rektangel 5"/>
          <p:cNvSpPr/>
          <p:nvPr/>
        </p:nvSpPr>
        <p:spPr bwMode="auto">
          <a:xfrm>
            <a:off x="0" y="0"/>
            <a:ext cx="7178040" cy="670560"/>
          </a:xfrm>
          <a:prstGeom prst="rect">
            <a:avLst/>
          </a:prstGeom>
          <a:solidFill>
            <a:srgbClr val="0F80E7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b="1" dirty="0" smtClean="0">
                <a:solidFill>
                  <a:prstClr val="white"/>
                </a:solidFill>
              </a:rPr>
              <a:t>Medborgardialog</a:t>
            </a:r>
            <a:r>
              <a:rPr lang="sv-SE" b="1" dirty="0" smtClean="0">
                <a:solidFill>
                  <a:srgbClr val="575757"/>
                </a:solidFill>
              </a:rPr>
              <a:t>          </a:t>
            </a:r>
            <a:r>
              <a:rPr lang="sv-SE" b="1" dirty="0" smtClean="0">
                <a:solidFill>
                  <a:prstClr val="white"/>
                </a:solidFill>
              </a:rPr>
              <a:t>Stadsutveckling           E-demokrati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b="1" dirty="0" smtClean="0">
              <a:solidFill>
                <a:srgbClr val="575757"/>
              </a:solidFill>
              <a:latin typeface="Times"/>
            </a:endParaRPr>
          </a:p>
        </p:txBody>
      </p:sp>
      <p:sp>
        <p:nvSpPr>
          <p:cNvPr id="5" name="Platshållare för sidfot 3"/>
          <p:cNvSpPr txBox="1">
            <a:spLocks/>
          </p:cNvSpPr>
          <p:nvPr/>
        </p:nvSpPr>
        <p:spPr>
          <a:xfrm>
            <a:off x="522000" y="6277842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802804"/>
            <a:ext cx="7526338" cy="1143000"/>
          </a:xfrm>
        </p:spPr>
        <p:txBody>
          <a:bodyPr/>
          <a:lstStyle/>
          <a:p>
            <a:r>
              <a:rPr lang="sv-SE" dirty="0" smtClean="0"/>
              <a:t>Beslutet innebär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9592" y="2060848"/>
            <a:ext cx="7526338" cy="3960440"/>
          </a:xfrm>
        </p:spPr>
        <p:txBody>
          <a:bodyPr/>
          <a:lstStyle/>
          <a:p>
            <a:r>
              <a:rPr lang="sv-SE" sz="2200" b="1" dirty="0" smtClean="0"/>
              <a:t>Sju principer</a:t>
            </a:r>
            <a:r>
              <a:rPr lang="sv-SE" sz="2200" dirty="0" smtClean="0"/>
              <a:t> för medborgardialog tydliggör ramarna för dialogen</a:t>
            </a:r>
          </a:p>
          <a:p>
            <a:r>
              <a:rPr lang="sv-SE" sz="2200" b="1" dirty="0" smtClean="0"/>
              <a:t>E-förslag, </a:t>
            </a:r>
            <a:r>
              <a:rPr lang="sv-SE" sz="2200" dirty="0" smtClean="0"/>
              <a:t>medborgarna ges möjlighet att lämna egna digitala förslag</a:t>
            </a:r>
          </a:p>
          <a:p>
            <a:r>
              <a:rPr lang="sv-SE" sz="2200" dirty="0" smtClean="0"/>
              <a:t>Ett nytt</a:t>
            </a:r>
            <a:r>
              <a:rPr lang="sv-SE" sz="2200" b="1" dirty="0" smtClean="0"/>
              <a:t> arbetssätt</a:t>
            </a:r>
            <a:r>
              <a:rPr lang="sv-SE" sz="2200" dirty="0" smtClean="0"/>
              <a:t> för kommunikation mellan stadsdelar och planerande nämnder införs</a:t>
            </a:r>
          </a:p>
          <a:p>
            <a:r>
              <a:rPr lang="sv-SE" sz="2200" dirty="0" smtClean="0"/>
              <a:t>Kompetenshöjande</a:t>
            </a:r>
            <a:r>
              <a:rPr lang="sv-SE" sz="2200" b="1" dirty="0" smtClean="0"/>
              <a:t> utbildningsinsatser</a:t>
            </a:r>
            <a:r>
              <a:rPr lang="sv-SE" sz="2200" dirty="0" smtClean="0"/>
              <a:t> om medborgerlig dialog och stadsutveckling genomförs över staden</a:t>
            </a:r>
            <a:endParaRPr lang="sv-SE" sz="1600" dirty="0"/>
          </a:p>
        </p:txBody>
      </p:sp>
      <p:sp>
        <p:nvSpPr>
          <p:cNvPr id="9" name="Rektangel 8"/>
          <p:cNvSpPr/>
          <p:nvPr/>
        </p:nvSpPr>
        <p:spPr bwMode="auto">
          <a:xfrm>
            <a:off x="0" y="0"/>
            <a:ext cx="7178040" cy="670560"/>
          </a:xfrm>
          <a:prstGeom prst="rect">
            <a:avLst/>
          </a:prstGeom>
          <a:solidFill>
            <a:srgbClr val="0F80E7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b="1" dirty="0" smtClean="0">
                <a:solidFill>
                  <a:prstClr val="white"/>
                </a:solidFill>
              </a:rPr>
              <a:t>Medborgardialog</a:t>
            </a:r>
            <a:r>
              <a:rPr lang="sv-SE" b="1" dirty="0" smtClean="0">
                <a:solidFill>
                  <a:srgbClr val="575757"/>
                </a:solidFill>
              </a:rPr>
              <a:t>          </a:t>
            </a:r>
            <a:r>
              <a:rPr lang="sv-SE" b="1" dirty="0" smtClean="0">
                <a:solidFill>
                  <a:prstClr val="white"/>
                </a:solidFill>
              </a:rPr>
              <a:t>Stadsutveckling            E-demokrati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b="1" dirty="0" smtClean="0">
              <a:solidFill>
                <a:srgbClr val="575757"/>
              </a:solidFill>
              <a:latin typeface="Times"/>
            </a:endParaRPr>
          </a:p>
        </p:txBody>
      </p:sp>
      <p:sp>
        <p:nvSpPr>
          <p:cNvPr id="5" name="Platshållare för sidfot 3"/>
          <p:cNvSpPr txBox="1">
            <a:spLocks/>
          </p:cNvSpPr>
          <p:nvPr/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5267" y="805005"/>
            <a:ext cx="7526338" cy="1143000"/>
          </a:xfrm>
        </p:spPr>
        <p:txBody>
          <a:bodyPr/>
          <a:lstStyle/>
          <a:p>
            <a:r>
              <a:rPr lang="sv-SE" dirty="0" smtClean="0"/>
              <a:t>Beslutet innebär (forts.)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400" y="2059066"/>
            <a:ext cx="7762056" cy="3581400"/>
          </a:xfrm>
        </p:spPr>
        <p:txBody>
          <a:bodyPr/>
          <a:lstStyle/>
          <a:p>
            <a:r>
              <a:rPr lang="sv-SE" sz="2200" b="1" dirty="0" smtClean="0"/>
              <a:t>Medborgarpaneler</a:t>
            </a:r>
            <a:r>
              <a:rPr lang="sv-SE" sz="2200" dirty="0" smtClean="0"/>
              <a:t> används lokalt i stadsdelarna och generellt för staden</a:t>
            </a:r>
          </a:p>
          <a:p>
            <a:r>
              <a:rPr lang="sv-SE" sz="2200" b="1" dirty="0" smtClean="0"/>
              <a:t>Lokala kunskapsbaser</a:t>
            </a:r>
            <a:r>
              <a:rPr lang="sv-SE" sz="2200" dirty="0" smtClean="0"/>
              <a:t> ger planerande nämnder förutsättningar att arbeta utifrån befolkningsperspektivet</a:t>
            </a:r>
          </a:p>
          <a:p>
            <a:r>
              <a:rPr lang="sv-SE" sz="2200" b="1" dirty="0" smtClean="0"/>
              <a:t>Rådslag</a:t>
            </a:r>
            <a:r>
              <a:rPr lang="sv-SE" sz="2200" dirty="0" smtClean="0"/>
              <a:t> mellan förtroendevalda central och lokalt</a:t>
            </a:r>
          </a:p>
          <a:p>
            <a:r>
              <a:rPr lang="sv-SE" sz="2200" b="1" dirty="0" smtClean="0"/>
              <a:t>Nyckelroll</a:t>
            </a:r>
            <a:r>
              <a:rPr lang="sv-SE" sz="2200" dirty="0" smtClean="0"/>
              <a:t> för de förtroendevalda i dialogen</a:t>
            </a:r>
          </a:p>
          <a:p>
            <a:r>
              <a:rPr lang="sv-SE" sz="2200" b="1" dirty="0" smtClean="0"/>
              <a:t>Handböcker</a:t>
            </a:r>
            <a:r>
              <a:rPr lang="sv-SE" sz="2200" dirty="0" smtClean="0"/>
              <a:t> för medborgerligt deltagande och medborgardialog tas fram</a:t>
            </a:r>
          </a:p>
          <a:p>
            <a:r>
              <a:rPr lang="sv-SE" sz="2200" b="1" dirty="0" smtClean="0"/>
              <a:t>E-demokrati </a:t>
            </a:r>
            <a:r>
              <a:rPr lang="sv-SE" sz="2200" dirty="0" smtClean="0"/>
              <a:t>utvecklas genom webb- och IT-lösningar.</a:t>
            </a:r>
            <a:endParaRPr lang="sv-SE" sz="2200" dirty="0"/>
          </a:p>
        </p:txBody>
      </p:sp>
      <p:sp>
        <p:nvSpPr>
          <p:cNvPr id="5" name="Rektangel 4"/>
          <p:cNvSpPr/>
          <p:nvPr/>
        </p:nvSpPr>
        <p:spPr bwMode="auto">
          <a:xfrm>
            <a:off x="0" y="0"/>
            <a:ext cx="7178040" cy="670560"/>
          </a:xfrm>
          <a:prstGeom prst="rect">
            <a:avLst/>
          </a:prstGeom>
          <a:solidFill>
            <a:srgbClr val="0F80E7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b="1" dirty="0" smtClean="0">
                <a:solidFill>
                  <a:prstClr val="white"/>
                </a:solidFill>
              </a:rPr>
              <a:t>Medborgardialog</a:t>
            </a:r>
            <a:r>
              <a:rPr lang="sv-SE" b="1" dirty="0" smtClean="0">
                <a:solidFill>
                  <a:srgbClr val="575757"/>
                </a:solidFill>
              </a:rPr>
              <a:t>          </a:t>
            </a:r>
            <a:r>
              <a:rPr lang="sv-SE" b="1" dirty="0" smtClean="0">
                <a:solidFill>
                  <a:prstClr val="white"/>
                </a:solidFill>
              </a:rPr>
              <a:t>Stadsutveckling                  E-demokrati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b="1" dirty="0" smtClean="0">
              <a:solidFill>
                <a:srgbClr val="575757"/>
              </a:solidFill>
              <a:latin typeface="Times"/>
            </a:endParaRPr>
          </a:p>
        </p:txBody>
      </p:sp>
      <p:sp>
        <p:nvSpPr>
          <p:cNvPr id="6" name="Platshållare för sidfot 3"/>
          <p:cNvSpPr txBox="1">
            <a:spLocks/>
          </p:cNvSpPr>
          <p:nvPr/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980728"/>
            <a:ext cx="7526337" cy="1143000"/>
          </a:xfrm>
        </p:spPr>
        <p:txBody>
          <a:bodyPr/>
          <a:lstStyle/>
          <a:p>
            <a:r>
              <a:rPr lang="sv-SE" sz="3200" dirty="0" smtClean="0"/>
              <a:t>Göteborgs principer för medborgerlig dialog</a:t>
            </a:r>
            <a:endParaRPr lang="sv-SE" sz="3200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4864"/>
            <a:ext cx="7849368" cy="3096344"/>
          </a:xfrm>
        </p:spPr>
        <p:txBody>
          <a:bodyPr/>
          <a:lstStyle/>
          <a:p>
            <a:pPr marL="539750" indent="-539750">
              <a:buFont typeface="+mj-lt"/>
              <a:buAutoNum type="arabicPeriod"/>
            </a:pPr>
            <a:r>
              <a:rPr lang="sv-SE" sz="2400" dirty="0" smtClean="0"/>
              <a:t>Medborgardialog i Göteborgs Stad sker utifrån perspektivet om alla göteborgares lika värde, det demokratiska och hållbara samhället, i enlighet med stadsdelsreglementet</a:t>
            </a:r>
            <a:endParaRPr lang="sv-SE" sz="2400" dirty="0"/>
          </a:p>
          <a:p>
            <a:pPr marL="539750" indent="-539750">
              <a:buFont typeface="Times"/>
              <a:buNone/>
            </a:pPr>
            <a:r>
              <a:rPr lang="sv-SE" sz="2400" dirty="0"/>
              <a:t>2.	Vid förslag som direkt och i betydande grad rör stadens/stadsdelens invånare ska alltid medborgardialog övervägas och ställning tas </a:t>
            </a:r>
          </a:p>
          <a:p>
            <a:pPr marL="539750" indent="-539750">
              <a:buFont typeface="Times"/>
              <a:buNone/>
            </a:pPr>
            <a:r>
              <a:rPr lang="sv-SE" sz="2400" dirty="0"/>
              <a:t>3.	Göteborgarna ska, som lägsta nivå, ha rätten att bli hörda i de fall när man fattat beslut om att ha </a:t>
            </a:r>
            <a:r>
              <a:rPr lang="sv-SE" sz="2400" dirty="0" smtClean="0"/>
              <a:t>dialog</a:t>
            </a:r>
            <a:endParaRPr lang="sv-SE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977156"/>
            <a:ext cx="7526338" cy="1143000"/>
          </a:xfrm>
        </p:spPr>
        <p:txBody>
          <a:bodyPr/>
          <a:lstStyle/>
          <a:p>
            <a:r>
              <a:rPr lang="sv-SE" sz="3600" dirty="0" smtClean="0"/>
              <a:t>Göteborgs principer för medborgerlig dialog (forts.)</a:t>
            </a:r>
            <a:endParaRPr lang="sv-SE" sz="3600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203082"/>
            <a:ext cx="7776864" cy="3581400"/>
          </a:xfrm>
        </p:spPr>
        <p:txBody>
          <a:bodyPr/>
          <a:lstStyle/>
          <a:p>
            <a:pPr marL="539750" indent="-539750">
              <a:buNone/>
            </a:pPr>
            <a:r>
              <a:rPr lang="sv-SE" sz="2400" dirty="0" smtClean="0"/>
              <a:t>4.	Göteborgarna ska i samband med en dialog ges goda möjligheter att kunna delta</a:t>
            </a:r>
          </a:p>
          <a:p>
            <a:pPr marL="539750" indent="-539750">
              <a:buFont typeface="Times"/>
              <a:buNone/>
            </a:pPr>
            <a:r>
              <a:rPr lang="sv-SE" sz="2400" dirty="0" smtClean="0"/>
              <a:t>5.	Barns och ungas rätt </a:t>
            </a:r>
            <a:r>
              <a:rPr lang="sv-SE" sz="2400" dirty="0"/>
              <a:t>att komma till tals skall särskilt beaktas</a:t>
            </a:r>
          </a:p>
          <a:p>
            <a:pPr marL="539750" indent="-539750">
              <a:buFont typeface="Times"/>
              <a:buNone/>
            </a:pPr>
            <a:r>
              <a:rPr lang="sv-SE" sz="2400" dirty="0" smtClean="0"/>
              <a:t>6.	Resultatet </a:t>
            </a:r>
            <a:r>
              <a:rPr lang="sv-SE" sz="2400" dirty="0"/>
              <a:t>från medborgardialogen ska </a:t>
            </a:r>
            <a:r>
              <a:rPr lang="sv-SE" sz="2400" dirty="0" smtClean="0"/>
              <a:t>återkopplas</a:t>
            </a:r>
          </a:p>
          <a:p>
            <a:pPr marL="539750" indent="-539750">
              <a:buFont typeface="Times"/>
              <a:buNone/>
            </a:pPr>
            <a:r>
              <a:rPr lang="sv-SE" sz="2400" dirty="0" smtClean="0"/>
              <a:t>7.	Förtroendevalda </a:t>
            </a:r>
            <a:r>
              <a:rPr lang="sv-SE" sz="2400" dirty="0"/>
              <a:t>ansvarar för hur resultatet av dialogen påverkar </a:t>
            </a:r>
            <a:r>
              <a:rPr lang="sv-SE" sz="2400" dirty="0" smtClean="0"/>
              <a:t>beslutet.</a:t>
            </a:r>
            <a:endParaRPr lang="sv-SE" sz="2400" dirty="0"/>
          </a:p>
          <a:p>
            <a:pPr marL="360363" indent="-360363">
              <a:buFont typeface="Times"/>
              <a:buNone/>
            </a:pPr>
            <a:endParaRPr lang="sv-SE" dirty="0"/>
          </a:p>
        </p:txBody>
      </p:sp>
      <p:sp>
        <p:nvSpPr>
          <p:cNvPr id="4" name="Platshållare för sidfot 3"/>
          <p:cNvSpPr txBox="1">
            <a:spLocks/>
          </p:cNvSpPr>
          <p:nvPr/>
        </p:nvSpPr>
        <p:spPr>
          <a:xfrm>
            <a:off x="522000" y="6286634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 idx="4294967295"/>
          </p:nvPr>
        </p:nvSpPr>
        <p:spPr>
          <a:xfrm>
            <a:off x="914400" y="764704"/>
            <a:ext cx="7526338" cy="677108"/>
          </a:xfrm>
        </p:spPr>
        <p:txBody>
          <a:bodyPr wrap="square" lIns="0" tIns="0" rIns="0" bIns="0" anchor="t">
            <a:spAutoFit/>
          </a:bodyPr>
          <a:lstStyle/>
          <a:p>
            <a:r>
              <a:rPr lang="sv-SE" altLang="sv-SE" dirty="0"/>
              <a:t>Dialog i tidiga skeden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5400000">
            <a:off x="-457199" y="3467100"/>
            <a:ext cx="3581400" cy="3175"/>
          </a:xfrm>
          <a:prstGeom prst="straightConnector1">
            <a:avLst/>
          </a:prstGeom>
          <a:ln w="44450">
            <a:solidFill>
              <a:schemeClr val="tx1"/>
            </a:solidFill>
            <a:headEnd type="arrow" w="med" len="med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 bwMode="auto">
          <a:xfrm rot="10800000">
            <a:off x="1306513" y="5259388"/>
            <a:ext cx="6910387" cy="15875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55980" y="5511800"/>
            <a:ext cx="564771" cy="40011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sv-SE" sz="2000" b="1" dirty="0">
                <a:solidFill>
                  <a:srgbClr val="575757"/>
                </a:solidFill>
              </a:rPr>
              <a:t>Tid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638427" y="3300953"/>
            <a:ext cx="2736304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000" b="1" dirty="0">
                <a:solidFill>
                  <a:srgbClr val="575757"/>
                </a:solidFill>
              </a:rPr>
              <a:t>Påverkansmöjlighet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1266825" y="2311400"/>
            <a:ext cx="6107113" cy="2641600"/>
          </a:xfrm>
          <a:custGeom>
            <a:avLst/>
            <a:gdLst>
              <a:gd name="connsiteX0" fmla="*/ 0 w 6616700"/>
              <a:gd name="connsiteY0" fmla="*/ 0 h 2641600"/>
              <a:gd name="connsiteX1" fmla="*/ 3505200 w 6616700"/>
              <a:gd name="connsiteY1" fmla="*/ 977900 h 2641600"/>
              <a:gd name="connsiteX2" fmla="*/ 5041900 w 6616700"/>
              <a:gd name="connsiteY2" fmla="*/ 1866900 h 2641600"/>
              <a:gd name="connsiteX3" fmla="*/ 6616700 w 6616700"/>
              <a:gd name="connsiteY3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6700" h="2641600">
                <a:moveTo>
                  <a:pt x="0" y="0"/>
                </a:moveTo>
                <a:cubicBezTo>
                  <a:pt x="1332441" y="333375"/>
                  <a:pt x="2664883" y="666750"/>
                  <a:pt x="3505200" y="977900"/>
                </a:cubicBezTo>
                <a:cubicBezTo>
                  <a:pt x="4345517" y="1289050"/>
                  <a:pt x="4523317" y="1589617"/>
                  <a:pt x="5041900" y="1866900"/>
                </a:cubicBezTo>
                <a:cubicBezTo>
                  <a:pt x="5560483" y="2144183"/>
                  <a:pt x="6088591" y="2392891"/>
                  <a:pt x="6616700" y="264160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defRPr/>
            </a:pPr>
            <a:endParaRPr lang="sv-SE" sz="1200">
              <a:solidFill>
                <a:srgbClr val="575757"/>
              </a:solidFill>
            </a:endParaRPr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2711450" y="2349500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>
                <a:solidFill>
                  <a:srgbClr val="FF9900"/>
                </a:solidFill>
              </a:rPr>
              <a:t>Möjlighet att påverka</a:t>
            </a:r>
          </a:p>
        </p:txBody>
      </p:sp>
      <p:sp>
        <p:nvSpPr>
          <p:cNvPr id="193549" name="Freeform 13"/>
          <p:cNvSpPr>
            <a:spLocks/>
          </p:cNvSpPr>
          <p:nvPr/>
        </p:nvSpPr>
        <p:spPr bwMode="auto">
          <a:xfrm>
            <a:off x="1247775" y="2492375"/>
            <a:ext cx="5981700" cy="2089150"/>
          </a:xfrm>
          <a:custGeom>
            <a:avLst/>
            <a:gdLst/>
            <a:ahLst/>
            <a:cxnLst>
              <a:cxn ang="0">
                <a:pos x="0" y="1316"/>
              </a:cxn>
              <a:cxn ang="0">
                <a:pos x="2041" y="1180"/>
              </a:cxn>
              <a:cxn ang="0">
                <a:pos x="3311" y="681"/>
              </a:cxn>
              <a:cxn ang="0">
                <a:pos x="4082" y="0"/>
              </a:cxn>
            </a:cxnLst>
            <a:rect l="0" t="0" r="r" b="b"/>
            <a:pathLst>
              <a:path w="4082" h="1316">
                <a:moveTo>
                  <a:pt x="0" y="1316"/>
                </a:moveTo>
                <a:cubicBezTo>
                  <a:pt x="744" y="1301"/>
                  <a:pt x="1489" y="1286"/>
                  <a:pt x="2041" y="1180"/>
                </a:cubicBezTo>
                <a:cubicBezTo>
                  <a:pt x="2593" y="1074"/>
                  <a:pt x="2971" y="878"/>
                  <a:pt x="3311" y="681"/>
                </a:cubicBezTo>
                <a:cubicBezTo>
                  <a:pt x="3651" y="484"/>
                  <a:pt x="3866" y="242"/>
                  <a:pt x="4082" y="0"/>
                </a:cubicBezTo>
              </a:path>
            </a:pathLst>
          </a:custGeom>
          <a:noFill/>
          <a:ln w="57150" cmpd="sng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193550" name="Text Box 14"/>
          <p:cNvSpPr txBox="1">
            <a:spLocks noChangeArrowheads="1"/>
          </p:cNvSpPr>
          <p:nvPr/>
        </p:nvSpPr>
        <p:spPr bwMode="auto">
          <a:xfrm>
            <a:off x="2511425" y="4581525"/>
            <a:ext cx="239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>
                <a:solidFill>
                  <a:srgbClr val="009900"/>
                </a:solidFill>
              </a:rPr>
              <a:t>Vilja att påverka</a:t>
            </a:r>
          </a:p>
        </p:txBody>
      </p:sp>
      <p:sp>
        <p:nvSpPr>
          <p:cNvPr id="193551" name="AutoShape 15"/>
          <p:cNvSpPr>
            <a:spLocks noChangeArrowheads="1"/>
          </p:cNvSpPr>
          <p:nvPr/>
        </p:nvSpPr>
        <p:spPr bwMode="auto">
          <a:xfrm>
            <a:off x="6444208" y="3573016"/>
            <a:ext cx="863600" cy="720725"/>
          </a:xfrm>
          <a:prstGeom prst="irregularSeal1">
            <a:avLst/>
          </a:prstGeom>
          <a:solidFill>
            <a:srgbClr val="FF0000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v-SE" dirty="0">
              <a:solidFill>
                <a:srgbClr val="575757"/>
              </a:solidFill>
            </a:endParaRPr>
          </a:p>
          <a:p>
            <a:pPr algn="ctr"/>
            <a:r>
              <a:rPr lang="sv-SE" sz="1400" dirty="0">
                <a:solidFill>
                  <a:srgbClr val="575757"/>
                </a:solidFill>
              </a:rPr>
              <a:t>Konflikt</a:t>
            </a:r>
          </a:p>
          <a:p>
            <a:pPr algn="ctr"/>
            <a:endParaRPr lang="sv-SE" dirty="0">
              <a:solidFill>
                <a:srgbClr val="575757"/>
              </a:solidFill>
            </a:endParaRPr>
          </a:p>
        </p:txBody>
      </p:sp>
      <p:sp>
        <p:nvSpPr>
          <p:cNvPr id="193552" name="AutoShape 2"/>
          <p:cNvSpPr>
            <a:spLocks noChangeArrowheads="1"/>
          </p:cNvSpPr>
          <p:nvPr/>
        </p:nvSpPr>
        <p:spPr bwMode="auto">
          <a:xfrm rot="5400000">
            <a:off x="972344" y="2767806"/>
            <a:ext cx="2014538" cy="14636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r>
              <a:rPr lang="en-US">
                <a:solidFill>
                  <a:srgbClr val="575757"/>
                </a:solidFill>
              </a:rPr>
              <a:t>Dialog</a:t>
            </a:r>
          </a:p>
        </p:txBody>
      </p:sp>
      <p:sp>
        <p:nvSpPr>
          <p:cNvPr id="193553" name="AutoShape 12"/>
          <p:cNvSpPr>
            <a:spLocks noChangeArrowheads="1"/>
          </p:cNvSpPr>
          <p:nvPr/>
        </p:nvSpPr>
        <p:spPr bwMode="auto">
          <a:xfrm>
            <a:off x="5969000" y="3357563"/>
            <a:ext cx="1714500" cy="11525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>
              <a:alpha val="9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575757"/>
                </a:solidFill>
              </a:rPr>
              <a:t>Genomförande</a:t>
            </a:r>
          </a:p>
        </p:txBody>
      </p:sp>
      <p:sp>
        <p:nvSpPr>
          <p:cNvPr id="14" name="Platshållare för sidfot 3"/>
          <p:cNvSpPr txBox="1">
            <a:spLocks/>
          </p:cNvSpPr>
          <p:nvPr/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1" grpId="0" animBg="1"/>
      <p:bldP spid="193552" grpId="0" animBg="1"/>
      <p:bldP spid="1935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035844"/>
            <a:ext cx="8640960" cy="1224136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Stadsdelsnämndernas starkare inflytande i stadsplaneringsprocessen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52936"/>
            <a:ext cx="7526338" cy="2709664"/>
          </a:xfrm>
        </p:spPr>
        <p:txBody>
          <a:bodyPr/>
          <a:lstStyle/>
          <a:p>
            <a:r>
              <a:rPr lang="sv-SE" sz="2800" dirty="0"/>
              <a:t>Lokal kunskapsbas </a:t>
            </a:r>
          </a:p>
          <a:p>
            <a:r>
              <a:rPr lang="sv-SE" sz="2800" dirty="0"/>
              <a:t>Säkerställa möjlighet till påverkan </a:t>
            </a:r>
          </a:p>
          <a:p>
            <a:r>
              <a:rPr lang="sv-SE" sz="2800" dirty="0"/>
              <a:t>Rådslag </a:t>
            </a:r>
          </a:p>
          <a:p>
            <a:r>
              <a:rPr lang="sv-SE" sz="2800" dirty="0"/>
              <a:t>Utbildning </a:t>
            </a:r>
          </a:p>
        </p:txBody>
      </p:sp>
      <p:sp>
        <p:nvSpPr>
          <p:cNvPr id="4" name="Platshållare för sidfot 3"/>
          <p:cNvSpPr txBox="1">
            <a:spLocks/>
          </p:cNvSpPr>
          <p:nvPr/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Demokratins utmaningar </a:t>
            </a:r>
          </a:p>
          <a:p>
            <a:r>
              <a:rPr lang="sv-SE" dirty="0"/>
              <a:t>Delaktighetsdemokrati i Göteborgs Stad</a:t>
            </a:r>
          </a:p>
          <a:p>
            <a:r>
              <a:rPr lang="sv-SE" dirty="0" err="1"/>
              <a:t>SDN´s</a:t>
            </a:r>
            <a:r>
              <a:rPr lang="sv-SE" dirty="0"/>
              <a:t> inflytande i stadsutvecklingsprocessen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9144000" cy="108012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 smtClean="0"/>
              <a:t>Lokal</a:t>
            </a:r>
            <a:r>
              <a:rPr lang="en-US" sz="3200" dirty="0" smtClean="0"/>
              <a:t> </a:t>
            </a:r>
            <a:r>
              <a:rPr lang="en-US" sz="3200" dirty="0"/>
              <a:t>”</a:t>
            </a:r>
            <a:r>
              <a:rPr lang="en-US" sz="3200" dirty="0" err="1"/>
              <a:t>kunskapsbas</a:t>
            </a:r>
            <a:r>
              <a:rPr lang="en-US" sz="3200" dirty="0"/>
              <a:t>”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stadsdelarna</a:t>
            </a:r>
            <a:r>
              <a:rPr lang="sv-SE" sz="3200" dirty="0"/>
              <a:t/>
            </a:r>
            <a:br>
              <a:rPr lang="sv-SE" sz="3200" dirty="0"/>
            </a:br>
            <a:endParaRPr lang="sv-SE" sz="3200" dirty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204864"/>
            <a:ext cx="7848923" cy="3600400"/>
          </a:xfrm>
        </p:spPr>
        <p:txBody>
          <a:bodyPr/>
          <a:lstStyle/>
          <a:p>
            <a:r>
              <a:rPr lang="sv-SE" sz="2700" dirty="0"/>
              <a:t>Systematiserade sociala </a:t>
            </a:r>
            <a:r>
              <a:rPr lang="sv-SE" sz="2700" dirty="0" smtClean="0"/>
              <a:t>och lokala erfarenheter</a:t>
            </a:r>
          </a:p>
          <a:p>
            <a:r>
              <a:rPr lang="sv-SE" sz="2700" dirty="0" smtClean="0"/>
              <a:t>Beskriva nuläget </a:t>
            </a:r>
            <a:endParaRPr lang="sv-SE" sz="2700" dirty="0"/>
          </a:p>
          <a:p>
            <a:r>
              <a:rPr lang="sv-SE" sz="2700" dirty="0" smtClean="0"/>
              <a:t>Synliggöra </a:t>
            </a:r>
            <a:r>
              <a:rPr lang="sv-SE" sz="2700" dirty="0"/>
              <a:t>komplexa </a:t>
            </a:r>
            <a:r>
              <a:rPr lang="sv-SE" sz="2700" dirty="0" smtClean="0"/>
              <a:t>samband och motsättningar </a:t>
            </a:r>
          </a:p>
          <a:p>
            <a:r>
              <a:rPr lang="sv-SE" sz="2700" dirty="0" smtClean="0"/>
              <a:t>Skapa helhetsperspektiv</a:t>
            </a:r>
          </a:p>
          <a:p>
            <a:r>
              <a:rPr lang="sv-SE" sz="2700" dirty="0" smtClean="0"/>
              <a:t>Behov </a:t>
            </a:r>
            <a:r>
              <a:rPr lang="sv-SE" sz="2700" dirty="0"/>
              <a:t>hos de som bor och arbetar </a:t>
            </a:r>
          </a:p>
          <a:p>
            <a:r>
              <a:rPr lang="sv-SE" sz="2700" dirty="0"/>
              <a:t>Presenteras i stadsdelsnämnderna</a:t>
            </a:r>
          </a:p>
        </p:txBody>
      </p:sp>
      <p:sp>
        <p:nvSpPr>
          <p:cNvPr id="4" name="Platshållare för sidfot 3"/>
          <p:cNvSpPr txBox="1">
            <a:spLocks/>
          </p:cNvSpPr>
          <p:nvPr/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56765"/>
            <a:ext cx="8136904" cy="1143000"/>
          </a:xfrm>
        </p:spPr>
        <p:txBody>
          <a:bodyPr/>
          <a:lstStyle/>
          <a:p>
            <a:r>
              <a:rPr lang="sv-SE" sz="3200" dirty="0"/>
              <a:t>Säkerställa möjlighet till påverkan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204864"/>
            <a:ext cx="7526338" cy="2952328"/>
          </a:xfrm>
        </p:spPr>
        <p:txBody>
          <a:bodyPr/>
          <a:lstStyle/>
          <a:p>
            <a:r>
              <a:rPr lang="sv-SE" sz="2800" dirty="0"/>
              <a:t>Samverkan i stadsutvecklingsprocessen </a:t>
            </a:r>
          </a:p>
          <a:p>
            <a:r>
              <a:rPr lang="sv-SE" sz="2800" dirty="0" smtClean="0"/>
              <a:t>Koordineringsmöten</a:t>
            </a:r>
          </a:p>
          <a:p>
            <a:r>
              <a:rPr lang="sv-SE" sz="2800" dirty="0" smtClean="0"/>
              <a:t>Delta i uppdrag </a:t>
            </a:r>
            <a:r>
              <a:rPr lang="sv-SE" sz="2800" dirty="0"/>
              <a:t>och </a:t>
            </a:r>
            <a:r>
              <a:rPr lang="sv-SE" sz="2800" dirty="0" smtClean="0"/>
              <a:t>stadsutvecklingsprojekt </a:t>
            </a:r>
            <a:endParaRPr lang="sv-SE" sz="2800" dirty="0"/>
          </a:p>
          <a:p>
            <a:r>
              <a:rPr lang="sv-SE" sz="2800" dirty="0"/>
              <a:t>Kontaktperson</a:t>
            </a:r>
          </a:p>
          <a:p>
            <a:pPr>
              <a:buFont typeface="Times"/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/>
          <p:cNvSpPr txBox="1">
            <a:spLocks/>
          </p:cNvSpPr>
          <p:nvPr/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802804"/>
            <a:ext cx="7526338" cy="1143000"/>
          </a:xfrm>
        </p:spPr>
        <p:txBody>
          <a:bodyPr/>
          <a:lstStyle/>
          <a:p>
            <a:r>
              <a:rPr lang="sv-SE" sz="3200" dirty="0" smtClean="0"/>
              <a:t>Rådslag (politiker)</a:t>
            </a:r>
            <a:endParaRPr lang="sv-SE" sz="3200" dirty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204864"/>
            <a:ext cx="7526338" cy="2952328"/>
          </a:xfrm>
        </p:spPr>
        <p:txBody>
          <a:bodyPr/>
          <a:lstStyle/>
          <a:p>
            <a:r>
              <a:rPr lang="sv-SE" sz="2800" dirty="0" smtClean="0"/>
              <a:t>Balans </a:t>
            </a:r>
            <a:r>
              <a:rPr lang="sv-SE" sz="2800" dirty="0"/>
              <a:t>mellan lokala och hela staden </a:t>
            </a:r>
            <a:r>
              <a:rPr lang="sv-SE" sz="2800" dirty="0" smtClean="0"/>
              <a:t>perspektiv</a:t>
            </a:r>
          </a:p>
          <a:p>
            <a:r>
              <a:rPr lang="sv-SE" sz="2800" dirty="0" smtClean="0"/>
              <a:t>Prioriteringar </a:t>
            </a:r>
            <a:r>
              <a:rPr lang="sv-SE" sz="2800" dirty="0"/>
              <a:t>för staden</a:t>
            </a:r>
          </a:p>
          <a:p>
            <a:r>
              <a:rPr lang="sv-SE" sz="2800" dirty="0" smtClean="0"/>
              <a:t>Genomslag </a:t>
            </a:r>
            <a:r>
              <a:rPr lang="sv-SE" sz="2800" dirty="0"/>
              <a:t>för strategierna</a:t>
            </a:r>
          </a:p>
          <a:p>
            <a:r>
              <a:rPr lang="sv-SE" sz="2800" dirty="0"/>
              <a:t>Kompetenshöjning</a:t>
            </a:r>
          </a:p>
        </p:txBody>
      </p:sp>
      <p:sp>
        <p:nvSpPr>
          <p:cNvPr id="4" name="Platshållare för sidfot 3"/>
          <p:cNvSpPr txBox="1">
            <a:spLocks/>
          </p:cNvSpPr>
          <p:nvPr/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94420"/>
            <a:ext cx="7526338" cy="1143000"/>
          </a:xfrm>
        </p:spPr>
        <p:txBody>
          <a:bodyPr/>
          <a:lstStyle/>
          <a:p>
            <a:r>
              <a:rPr lang="sv-SE" dirty="0" smtClean="0"/>
              <a:t>Beslut e-demokrati</a:t>
            </a:r>
            <a:endParaRPr lang="sv-SE" dirty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3082"/>
            <a:ext cx="7834064" cy="3581400"/>
          </a:xfrm>
        </p:spPr>
        <p:txBody>
          <a:bodyPr/>
          <a:lstStyle/>
          <a:p>
            <a:pPr marL="363538" lvl="1" indent="-363538">
              <a:lnSpc>
                <a:spcPct val="90000"/>
              </a:lnSpc>
            </a:pPr>
            <a:r>
              <a:rPr lang="sv-SE" sz="2400" dirty="0"/>
              <a:t>En särskild webbplats för delaktighet och inflytande</a:t>
            </a:r>
          </a:p>
          <a:p>
            <a:pPr marL="363538" lvl="1" indent="-363538">
              <a:lnSpc>
                <a:spcPct val="90000"/>
              </a:lnSpc>
            </a:pPr>
            <a:r>
              <a:rPr lang="sv-SE" sz="2400" dirty="0"/>
              <a:t>Utveckling av </a:t>
            </a:r>
            <a:r>
              <a:rPr lang="sv-SE" sz="2400" dirty="0" smtClean="0"/>
              <a:t>www.goteborg.se </a:t>
            </a:r>
            <a:r>
              <a:rPr lang="sv-SE" sz="2400" dirty="0"/>
              <a:t>för att stödja fördjupning av </a:t>
            </a:r>
            <a:r>
              <a:rPr lang="sv-SE" sz="2400" dirty="0" smtClean="0"/>
              <a:t>demokratin</a:t>
            </a:r>
            <a:endParaRPr lang="sv-SE" sz="2400" dirty="0"/>
          </a:p>
          <a:p>
            <a:pPr marL="363538" lvl="1" indent="-363538">
              <a:lnSpc>
                <a:spcPct val="90000"/>
              </a:lnSpc>
            </a:pPr>
            <a:r>
              <a:rPr lang="sv-SE" sz="2400" dirty="0"/>
              <a:t>Förslag till politikerna via webben, så kallat e-förslag för hela </a:t>
            </a:r>
            <a:r>
              <a:rPr lang="sv-SE" sz="2400" dirty="0" smtClean="0"/>
              <a:t>staden</a:t>
            </a:r>
            <a:endParaRPr lang="sv-SE" sz="2400" dirty="0"/>
          </a:p>
          <a:p>
            <a:pPr marL="363538" lvl="1" indent="-363538">
              <a:lnSpc>
                <a:spcPct val="90000"/>
              </a:lnSpc>
            </a:pPr>
            <a:r>
              <a:rPr lang="sv-SE" sz="2400" dirty="0"/>
              <a:t>Medborgarpaneler ska användas i staden. Det bör utvecklas paneler både lokalt och för hela staden. </a:t>
            </a:r>
          </a:p>
          <a:p>
            <a:pPr>
              <a:lnSpc>
                <a:spcPct val="90000"/>
              </a:lnSpc>
              <a:buFont typeface="Times"/>
              <a:buNone/>
            </a:pPr>
            <a:endParaRPr lang="sv-SE" sz="2400" dirty="0"/>
          </a:p>
        </p:txBody>
      </p:sp>
      <p:sp>
        <p:nvSpPr>
          <p:cNvPr id="4" name="Platshållare för sidfot 3"/>
          <p:cNvSpPr txBox="1">
            <a:spLocks/>
          </p:cNvSpPr>
          <p:nvPr/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Vad händer nu!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/>
              <a:t>Implementering pågår</a:t>
            </a:r>
          </a:p>
          <a:p>
            <a:r>
              <a:rPr lang="sv-SE" sz="2800" dirty="0" smtClean="0"/>
              <a:t>Politiker utbildning</a:t>
            </a:r>
          </a:p>
          <a:p>
            <a:r>
              <a:rPr lang="sv-SE" sz="2800" dirty="0" smtClean="0"/>
              <a:t>Kompetenshöjande insatser</a:t>
            </a:r>
          </a:p>
          <a:p>
            <a:pPr lvl="1"/>
            <a:r>
              <a:rPr lang="sv-SE" sz="2800" dirty="0" smtClean="0"/>
              <a:t>Strategisk nivå</a:t>
            </a:r>
          </a:p>
          <a:p>
            <a:pPr lvl="1"/>
            <a:r>
              <a:rPr lang="sv-SE" sz="2800" dirty="0" smtClean="0"/>
              <a:t>Operativ nivå</a:t>
            </a:r>
          </a:p>
          <a:p>
            <a:r>
              <a:rPr lang="sv-SE" sz="2800" dirty="0" smtClean="0"/>
              <a:t>Rådslag genomförs</a:t>
            </a:r>
          </a:p>
          <a:p>
            <a:r>
              <a:rPr lang="sv-SE" sz="2800" dirty="0" smtClean="0"/>
              <a:t>E-demokratiska verktyg</a:t>
            </a:r>
          </a:p>
          <a:p>
            <a:endParaRPr lang="sv-SE" dirty="0"/>
          </a:p>
        </p:txBody>
      </p:sp>
      <p:sp>
        <p:nvSpPr>
          <p:cNvPr id="4" name="Platshållare för sidfot 3"/>
          <p:cNvSpPr txBox="1">
            <a:spLocks/>
          </p:cNvSpPr>
          <p:nvPr/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3580968" cy="1143000"/>
          </a:xfrm>
        </p:spPr>
        <p:txBody>
          <a:bodyPr/>
          <a:lstStyle/>
          <a:p>
            <a:r>
              <a:rPr lang="sv-SE" sz="3600" dirty="0" smtClean="0"/>
              <a:t>Utmaningen!</a:t>
            </a:r>
            <a:endParaRPr lang="sv-SE" sz="3600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420888"/>
            <a:ext cx="7526338" cy="3528392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sv-SE" sz="3600" dirty="0" smtClean="0"/>
              <a:t>Hur genomföra detta så att det stärker, fördjupar demokratin och ökar den sociala hållbarheten?</a:t>
            </a:r>
          </a:p>
          <a:p>
            <a:pPr marL="609600" indent="-609600">
              <a:lnSpc>
                <a:spcPct val="80000"/>
              </a:lnSpc>
            </a:pPr>
            <a:endParaRPr lang="sv-SE" sz="1400" dirty="0" smtClean="0"/>
          </a:p>
        </p:txBody>
      </p:sp>
      <p:sp>
        <p:nvSpPr>
          <p:cNvPr id="4" name="Platshållare för sidfot 3"/>
          <p:cNvSpPr txBox="1">
            <a:spLocks/>
          </p:cNvSpPr>
          <p:nvPr/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KONTAKT</a:t>
            </a:r>
          </a:p>
          <a:p>
            <a:r>
              <a:rPr lang="sv-SE" dirty="0"/>
              <a:t>Mänskliga rättigheter</a:t>
            </a:r>
          </a:p>
          <a:p>
            <a:r>
              <a:rPr lang="sv-SE" dirty="0"/>
              <a:t>Stadsledningskontoret</a:t>
            </a:r>
          </a:p>
          <a:p>
            <a:r>
              <a:rPr lang="sv-SE" dirty="0"/>
              <a:t>Klas Forsberg, avdelningschef</a:t>
            </a:r>
          </a:p>
          <a:p>
            <a:r>
              <a:rPr lang="sv-SE" dirty="0" err="1"/>
              <a:t>klas.forsberg@stadshuset.goteborg.se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Medborgardialog, stadsutveckling,</a:t>
            </a:r>
            <a:br>
              <a:rPr lang="sv-SE" dirty="0"/>
            </a:br>
            <a:r>
              <a:rPr lang="sv-SE" dirty="0"/>
              <a:t>e-demokrati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HÅLLBAR STAD – ÖPPEN FÖR VÄRLDEN 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Fördjupa demokratin genom att öka medborgarnas möjligheter till inflytande</a:t>
            </a:r>
          </a:p>
          <a:p>
            <a:r>
              <a:rPr lang="sv-SE" dirty="0"/>
              <a:t>Starkare inflytande för stadsdelsnämnderna i stadsplaneringen</a:t>
            </a:r>
          </a:p>
          <a:p>
            <a:r>
              <a:rPr lang="sv-SE" dirty="0"/>
              <a:t>Ta fram förslag om e-demokrati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59832" y="2492896"/>
            <a:ext cx="5184576" cy="1539603"/>
          </a:xfrm>
        </p:spPr>
        <p:txBody>
          <a:bodyPr>
            <a:normAutofit fontScale="90000"/>
          </a:bodyPr>
          <a:lstStyle/>
          <a:p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sv-SE" sz="3100" dirty="0" smtClean="0"/>
              <a:t>Fördjupa </a:t>
            </a:r>
            <a:r>
              <a:rPr lang="sv-SE" sz="3100" dirty="0"/>
              <a:t>demokratin genom att öka medborgarnas möjligheter till inflytande</a:t>
            </a:r>
            <a:br>
              <a:rPr lang="sv-SE" sz="3100" dirty="0"/>
            </a:br>
            <a:r>
              <a:rPr lang="sv-SE" sz="2200" dirty="0" smtClean="0"/>
              <a:t/>
            </a:r>
            <a:br>
              <a:rPr lang="sv-SE" sz="2200" dirty="0" smtClean="0"/>
            </a:br>
            <a:r>
              <a:rPr lang="sv-SE" sz="3100" dirty="0" smtClean="0"/>
              <a:t>Starkare </a:t>
            </a:r>
            <a:r>
              <a:rPr lang="sv-SE" sz="3100" dirty="0"/>
              <a:t>inflytande för </a:t>
            </a:r>
            <a:r>
              <a:rPr lang="sv-SE" sz="3100" dirty="0" smtClean="0"/>
              <a:t>stadsdelsnämnderna i stadsplaneringen</a:t>
            </a:r>
            <a:br>
              <a:rPr lang="sv-SE" sz="3100" dirty="0" smtClean="0"/>
            </a:br>
            <a:r>
              <a:rPr lang="sv-SE" sz="3100" dirty="0"/>
              <a:t/>
            </a:r>
            <a:br>
              <a:rPr lang="sv-SE" sz="3100" dirty="0"/>
            </a:br>
            <a:r>
              <a:rPr lang="sv-SE" sz="3100" dirty="0" smtClean="0"/>
              <a:t>Ta fram förslag om e-demokrati</a:t>
            </a:r>
            <a:endParaRPr lang="sv-SE" sz="3100" dirty="0"/>
          </a:p>
        </p:txBody>
      </p:sp>
      <p:sp>
        <p:nvSpPr>
          <p:cNvPr id="4" name="Rektangel 3"/>
          <p:cNvSpPr/>
          <p:nvPr/>
        </p:nvSpPr>
        <p:spPr bwMode="auto">
          <a:xfrm>
            <a:off x="0" y="0"/>
            <a:ext cx="7178040" cy="670560"/>
          </a:xfrm>
          <a:prstGeom prst="rect">
            <a:avLst/>
          </a:prstGeom>
          <a:solidFill>
            <a:srgbClr val="0F80E7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b="1" dirty="0" smtClean="0">
                <a:solidFill>
                  <a:prstClr val="white"/>
                </a:solidFill>
              </a:rPr>
              <a:t>Medborgardialog</a:t>
            </a:r>
            <a:r>
              <a:rPr lang="sv-SE" b="1" dirty="0" smtClean="0">
                <a:solidFill>
                  <a:srgbClr val="575757"/>
                </a:solidFill>
              </a:rPr>
              <a:t>          </a:t>
            </a:r>
            <a:r>
              <a:rPr lang="sv-SE" b="1" dirty="0" smtClean="0">
                <a:solidFill>
                  <a:prstClr val="white"/>
                </a:solidFill>
              </a:rPr>
              <a:t>Stadsutveckling            E-demokrati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b="1" dirty="0" smtClean="0">
              <a:solidFill>
                <a:srgbClr val="575757"/>
              </a:solidFill>
              <a:latin typeface="Times"/>
            </a:endParaRPr>
          </a:p>
        </p:txBody>
      </p:sp>
      <p:pic>
        <p:nvPicPr>
          <p:cNvPr id="10" name="Bildobjekt 9" descr="Medborgardialog kopiera.jpg"/>
          <p:cNvPicPr>
            <a:picLocks noChangeAspect="1"/>
          </p:cNvPicPr>
          <p:nvPr/>
        </p:nvPicPr>
        <p:blipFill>
          <a:blip r:embed="rId3" cstate="print"/>
          <a:srcRect l="5206" t="12739" r="63560" b="17198"/>
          <a:stretch>
            <a:fillRect/>
          </a:stretch>
        </p:blipFill>
        <p:spPr>
          <a:xfrm>
            <a:off x="1115616" y="2996952"/>
            <a:ext cx="1774483" cy="1301287"/>
          </a:xfrm>
          <a:prstGeom prst="rect">
            <a:avLst/>
          </a:prstGeom>
        </p:spPr>
      </p:pic>
      <p:pic>
        <p:nvPicPr>
          <p:cNvPr id="12" name="Bildobjekt 11" descr="Medborgardialog kopiera.jpg"/>
          <p:cNvPicPr>
            <a:picLocks noChangeAspect="1"/>
          </p:cNvPicPr>
          <p:nvPr/>
        </p:nvPicPr>
        <p:blipFill>
          <a:blip r:embed="rId3" cstate="print"/>
          <a:srcRect l="36319" t="12739" r="35084" b="17198"/>
          <a:stretch>
            <a:fillRect/>
          </a:stretch>
        </p:blipFill>
        <p:spPr>
          <a:xfrm>
            <a:off x="1259633" y="1407633"/>
            <a:ext cx="1624678" cy="1301287"/>
          </a:xfrm>
          <a:prstGeom prst="rect">
            <a:avLst/>
          </a:prstGeom>
        </p:spPr>
      </p:pic>
      <p:pic>
        <p:nvPicPr>
          <p:cNvPr id="13" name="Bildobjekt 12" descr="E-demokrati kopiera kopiera.jpg"/>
          <p:cNvPicPr>
            <a:picLocks noChangeAspect="1"/>
          </p:cNvPicPr>
          <p:nvPr/>
        </p:nvPicPr>
        <p:blipFill>
          <a:blip r:embed="rId4" cstate="print"/>
          <a:srcRect l="35424" t="14968" r="36465" b="18153"/>
          <a:stretch>
            <a:fillRect/>
          </a:stretch>
        </p:blipFill>
        <p:spPr>
          <a:xfrm>
            <a:off x="1269918" y="4581128"/>
            <a:ext cx="1573889" cy="1224136"/>
          </a:xfrm>
          <a:prstGeom prst="rect">
            <a:avLst/>
          </a:prstGeom>
        </p:spPr>
      </p:pic>
      <p:sp>
        <p:nvSpPr>
          <p:cNvPr id="8" name="Platshållare för sidfot 3"/>
          <p:cNvSpPr txBox="1">
            <a:spLocks/>
          </p:cNvSpPr>
          <p:nvPr/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3"/>
          <p:cNvSpPr txBox="1">
            <a:spLocks noChangeArrowheads="1"/>
          </p:cNvSpPr>
          <p:nvPr/>
        </p:nvSpPr>
        <p:spPr bwMode="auto">
          <a:xfrm>
            <a:off x="3484563" y="2014538"/>
            <a:ext cx="16779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>
                <a:solidFill>
                  <a:prstClr val="black"/>
                </a:solidFill>
                <a:latin typeface="Calibri" pitchFamily="34" charset="0"/>
              </a:rPr>
              <a:t>  </a:t>
            </a:r>
          </a:p>
          <a:p>
            <a:pPr algn="ctr"/>
            <a:endParaRPr lang="sv-SE" sz="140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sv-SE" sz="1600">
                <a:solidFill>
                  <a:prstClr val="black"/>
                </a:solidFill>
                <a:latin typeface="Calibri" pitchFamily="34" charset="0"/>
              </a:rPr>
              <a:t>  </a:t>
            </a:r>
            <a:endParaRPr lang="sv-SE" sz="1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textruta 9"/>
          <p:cNvSpPr txBox="1">
            <a:spLocks noChangeArrowheads="1"/>
          </p:cNvSpPr>
          <p:nvPr/>
        </p:nvSpPr>
        <p:spPr bwMode="auto">
          <a:xfrm>
            <a:off x="2555776" y="1268760"/>
            <a:ext cx="1006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dirty="0">
                <a:solidFill>
                  <a:prstClr val="black"/>
                </a:solidFill>
                <a:latin typeface="Calibri" pitchFamily="34" charset="0"/>
              </a:rPr>
              <a:t>Säkerhet</a:t>
            </a:r>
          </a:p>
        </p:txBody>
      </p:sp>
      <p:sp>
        <p:nvSpPr>
          <p:cNvPr id="11" name="textruta 10"/>
          <p:cNvSpPr txBox="1">
            <a:spLocks noChangeArrowheads="1"/>
          </p:cNvSpPr>
          <p:nvPr/>
        </p:nvSpPr>
        <p:spPr bwMode="auto">
          <a:xfrm>
            <a:off x="2555776" y="1556792"/>
            <a:ext cx="11668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400" b="1" i="1" dirty="0" smtClean="0">
                <a:solidFill>
                  <a:srgbClr val="FF0000"/>
                </a:solidFill>
                <a:latin typeface="Calibri" pitchFamily="34" charset="0"/>
              </a:rPr>
              <a:t>Human </a:t>
            </a:r>
            <a:r>
              <a:rPr lang="sv-SE" sz="1400" b="1" i="1" dirty="0" err="1" smtClean="0">
                <a:solidFill>
                  <a:srgbClr val="FF0000"/>
                </a:solidFill>
                <a:latin typeface="Calibri" pitchFamily="34" charset="0"/>
              </a:rPr>
              <a:t>Security</a:t>
            </a:r>
            <a:endParaRPr lang="sv-SE" sz="14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sv-SE" sz="1400" b="1" i="1" dirty="0" smtClean="0">
                <a:solidFill>
                  <a:srgbClr val="FF0000"/>
                </a:solidFill>
                <a:latin typeface="Calibri" pitchFamily="34" charset="0"/>
              </a:rPr>
              <a:t>Trygghet</a:t>
            </a:r>
            <a:endParaRPr lang="sv-SE" sz="1400" b="1" i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sv-SE" sz="1400" b="1" dirty="0">
                <a:solidFill>
                  <a:srgbClr val="FF0000"/>
                </a:solidFill>
                <a:latin typeface="Calibri" pitchFamily="34" charset="0"/>
              </a:rPr>
              <a:t>Förutseende</a:t>
            </a:r>
          </a:p>
        </p:txBody>
      </p:sp>
      <p:sp>
        <p:nvSpPr>
          <p:cNvPr id="12" name="textruta 11"/>
          <p:cNvSpPr txBox="1">
            <a:spLocks noChangeArrowheads="1"/>
          </p:cNvSpPr>
          <p:nvPr/>
        </p:nvSpPr>
        <p:spPr bwMode="auto">
          <a:xfrm>
            <a:off x="251520" y="3645024"/>
            <a:ext cx="1481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>
                <a:solidFill>
                  <a:prstClr val="black"/>
                </a:solidFill>
                <a:latin typeface="Calibri" pitchFamily="34" charset="0"/>
              </a:rPr>
              <a:t>Utveckling</a:t>
            </a:r>
          </a:p>
        </p:txBody>
      </p:sp>
      <p:sp>
        <p:nvSpPr>
          <p:cNvPr id="13" name="textruta 12"/>
          <p:cNvSpPr txBox="1">
            <a:spLocks noChangeArrowheads="1"/>
          </p:cNvSpPr>
          <p:nvPr/>
        </p:nvSpPr>
        <p:spPr bwMode="auto">
          <a:xfrm>
            <a:off x="251520" y="4005064"/>
            <a:ext cx="13681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400" b="1" i="1" dirty="0" smtClean="0">
                <a:solidFill>
                  <a:srgbClr val="FF0000"/>
                </a:solidFill>
                <a:latin typeface="Calibri" pitchFamily="34" charset="0"/>
              </a:rPr>
              <a:t>Human </a:t>
            </a:r>
            <a:r>
              <a:rPr lang="sv-SE" sz="1400" b="1" i="1" dirty="0" err="1" smtClean="0">
                <a:solidFill>
                  <a:srgbClr val="FF0000"/>
                </a:solidFill>
                <a:latin typeface="Calibri" pitchFamily="34" charset="0"/>
              </a:rPr>
              <a:t>Development</a:t>
            </a:r>
            <a:endParaRPr lang="sv-SE" sz="14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sv-SE" sz="1400" b="1" dirty="0" smtClean="0">
                <a:solidFill>
                  <a:srgbClr val="FF0000"/>
                </a:solidFill>
                <a:latin typeface="Calibri" pitchFamily="34" charset="0"/>
              </a:rPr>
              <a:t>Inkluderande</a:t>
            </a:r>
          </a:p>
          <a:p>
            <a:r>
              <a:rPr lang="sv-SE" sz="1400" b="1" i="1" dirty="0" smtClean="0">
                <a:solidFill>
                  <a:srgbClr val="FF0000"/>
                </a:solidFill>
                <a:latin typeface="Calibri" pitchFamily="34" charset="0"/>
              </a:rPr>
              <a:t>Delaktighet</a:t>
            </a:r>
            <a:endParaRPr lang="sv-SE" sz="1400" b="1" i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sv-SE" sz="1400" b="1" dirty="0">
                <a:solidFill>
                  <a:srgbClr val="FF0000"/>
                </a:solidFill>
                <a:latin typeface="Calibri" pitchFamily="34" charset="0"/>
              </a:rPr>
              <a:t>En stad för alla</a:t>
            </a:r>
          </a:p>
        </p:txBody>
      </p:sp>
      <p:sp>
        <p:nvSpPr>
          <p:cNvPr id="14" name="textruta 13"/>
          <p:cNvSpPr txBox="1">
            <a:spLocks noChangeArrowheads="1"/>
          </p:cNvSpPr>
          <p:nvPr/>
        </p:nvSpPr>
        <p:spPr bwMode="auto">
          <a:xfrm>
            <a:off x="4499992" y="4653136"/>
            <a:ext cx="1552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400" b="1" i="1" dirty="0" smtClean="0">
                <a:solidFill>
                  <a:srgbClr val="FF0000"/>
                </a:solidFill>
                <a:latin typeface="Calibri" pitchFamily="34" charset="0"/>
              </a:rPr>
              <a:t>Human </a:t>
            </a:r>
            <a:r>
              <a:rPr lang="sv-SE" sz="1400" b="1" i="1" dirty="0" err="1" smtClean="0">
                <a:solidFill>
                  <a:srgbClr val="FF0000"/>
                </a:solidFill>
                <a:latin typeface="Calibri" pitchFamily="34" charset="0"/>
              </a:rPr>
              <a:t>Rights</a:t>
            </a:r>
            <a:endParaRPr lang="sv-SE" sz="1400" b="1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sv-SE" sz="1400" b="1" i="1" dirty="0" smtClean="0">
                <a:solidFill>
                  <a:srgbClr val="FF0000"/>
                </a:solidFill>
                <a:latin typeface="Calibri" pitchFamily="34" charset="0"/>
              </a:rPr>
              <a:t>Jämlikhet</a:t>
            </a:r>
          </a:p>
          <a:p>
            <a:r>
              <a:rPr lang="sv-SE" sz="1400" b="1" dirty="0" smtClean="0">
                <a:solidFill>
                  <a:srgbClr val="FF0000"/>
                </a:solidFill>
                <a:latin typeface="Calibri" pitchFamily="34" charset="0"/>
              </a:rPr>
              <a:t>Deltagande</a:t>
            </a:r>
            <a:endParaRPr lang="sv-SE" sz="1400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sv-SE" sz="1400" b="1" dirty="0">
                <a:solidFill>
                  <a:srgbClr val="FF0000"/>
                </a:solidFill>
                <a:latin typeface="Calibri" pitchFamily="34" charset="0"/>
              </a:rPr>
              <a:t>Erkännande</a:t>
            </a:r>
          </a:p>
        </p:txBody>
      </p:sp>
      <p:sp>
        <p:nvSpPr>
          <p:cNvPr id="15" name="textruta 14"/>
          <p:cNvSpPr txBox="1">
            <a:spLocks noChangeArrowheads="1"/>
          </p:cNvSpPr>
          <p:nvPr/>
        </p:nvSpPr>
        <p:spPr bwMode="auto">
          <a:xfrm>
            <a:off x="4499992" y="4293096"/>
            <a:ext cx="1223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 smtClean="0">
                <a:solidFill>
                  <a:prstClr val="black"/>
                </a:solidFill>
                <a:latin typeface="Calibri" pitchFamily="34" charset="0"/>
              </a:rPr>
              <a:t>Rättvisa</a:t>
            </a:r>
            <a:endParaRPr lang="sv-SE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16" name="Rak pil 15"/>
          <p:cNvCxnSpPr/>
          <p:nvPr/>
        </p:nvCxnSpPr>
        <p:spPr>
          <a:xfrm flipH="1">
            <a:off x="1619672" y="2492896"/>
            <a:ext cx="1283293" cy="1758424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>
            <a:off x="3131840" y="2492896"/>
            <a:ext cx="1214561" cy="1801287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 17"/>
          <p:cNvCxnSpPr/>
          <p:nvPr/>
        </p:nvCxnSpPr>
        <p:spPr>
          <a:xfrm>
            <a:off x="1547664" y="4509120"/>
            <a:ext cx="2891433" cy="1226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4139952" y="1484784"/>
            <a:ext cx="4846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 smtClean="0">
                <a:solidFill>
                  <a:prstClr val="black"/>
                </a:solidFill>
              </a:rPr>
              <a:t>Social Hållbarhet</a:t>
            </a:r>
          </a:p>
          <a:p>
            <a:pPr algn="ctr"/>
            <a:r>
              <a:rPr lang="sv-SE" sz="1400" b="1" dirty="0">
                <a:solidFill>
                  <a:srgbClr val="FF0000"/>
                </a:solidFill>
              </a:rPr>
              <a:t>En socialt hållbar utveckling handlar om ett samhälles </a:t>
            </a:r>
            <a:endParaRPr lang="sv-SE" sz="1400" b="1" dirty="0" smtClean="0">
              <a:solidFill>
                <a:srgbClr val="FF0000"/>
              </a:solidFill>
            </a:endParaRPr>
          </a:p>
          <a:p>
            <a:pPr algn="ctr"/>
            <a:r>
              <a:rPr lang="sv-SE" sz="1400" b="1" dirty="0" smtClean="0">
                <a:solidFill>
                  <a:srgbClr val="FF0000"/>
                </a:solidFill>
              </a:rPr>
              <a:t>förmåga att hantera </a:t>
            </a:r>
            <a:r>
              <a:rPr lang="sv-SE" sz="1400" b="1" dirty="0">
                <a:solidFill>
                  <a:srgbClr val="FF0000"/>
                </a:solidFill>
              </a:rPr>
              <a:t>komplexa </a:t>
            </a:r>
            <a:r>
              <a:rPr lang="sv-SE" sz="1400" b="1" dirty="0" smtClean="0">
                <a:solidFill>
                  <a:srgbClr val="FF0000"/>
                </a:solidFill>
              </a:rPr>
              <a:t>samhällsproblem</a:t>
            </a:r>
            <a:endParaRPr lang="sv-SE" sz="1400" dirty="0">
              <a:solidFill>
                <a:srgbClr val="FF0000"/>
              </a:solidFill>
            </a:endParaRPr>
          </a:p>
          <a:p>
            <a:endParaRPr lang="sv-SE" sz="1400" b="1" dirty="0">
              <a:solidFill>
                <a:srgbClr val="FF0000"/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5314950" y="3437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23" name="5-udd 22"/>
          <p:cNvSpPr/>
          <p:nvPr/>
        </p:nvSpPr>
        <p:spPr>
          <a:xfrm>
            <a:off x="2771800" y="3429000"/>
            <a:ext cx="504057" cy="468005"/>
          </a:xfrm>
          <a:prstGeom prst="star5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00"/>
              </a:solidFill>
            </a:endParaRPr>
          </a:p>
        </p:txBody>
      </p:sp>
      <p:cxnSp>
        <p:nvCxnSpPr>
          <p:cNvPr id="30" name="Rak pil 29"/>
          <p:cNvCxnSpPr/>
          <p:nvPr/>
        </p:nvCxnSpPr>
        <p:spPr>
          <a:xfrm flipH="1">
            <a:off x="3275856" y="3284984"/>
            <a:ext cx="367356" cy="31100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pil 35"/>
          <p:cNvCxnSpPr/>
          <p:nvPr/>
        </p:nvCxnSpPr>
        <p:spPr>
          <a:xfrm flipV="1">
            <a:off x="3707904" y="2636912"/>
            <a:ext cx="749628" cy="63740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1763688" y="188640"/>
            <a:ext cx="5657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 smtClean="0">
                <a:solidFill>
                  <a:srgbClr val="575757"/>
                </a:solidFill>
              </a:rPr>
              <a:t>Samhällsutvecklingens värdegrunder</a:t>
            </a:r>
          </a:p>
          <a:p>
            <a:r>
              <a:rPr lang="sv-SE" b="1" i="1" dirty="0" smtClean="0">
                <a:solidFill>
                  <a:srgbClr val="575757"/>
                </a:solidFill>
              </a:rPr>
              <a:t>I ett idé historiskt perspektiv</a:t>
            </a:r>
            <a:endParaRPr lang="sv-SE" b="1" i="1" dirty="0">
              <a:solidFill>
                <a:srgbClr val="575757"/>
              </a:solidFill>
            </a:endParaRPr>
          </a:p>
        </p:txBody>
      </p:sp>
      <p:sp>
        <p:nvSpPr>
          <p:cNvPr id="4" name="Tankebubbla 3"/>
          <p:cNvSpPr/>
          <p:nvPr/>
        </p:nvSpPr>
        <p:spPr>
          <a:xfrm rot="10800000">
            <a:off x="5580112" y="3140968"/>
            <a:ext cx="3051926" cy="1237484"/>
          </a:xfrm>
          <a:prstGeom prst="cloudCallout">
            <a:avLst>
              <a:gd name="adj1" fmla="val 30042"/>
              <a:gd name="adj2" fmla="val 1226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5796136" y="3356992"/>
            <a:ext cx="28200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Globala utmaningar och </a:t>
            </a:r>
            <a:endParaRPr lang="sv-SE" sz="1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v-SE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komplexa </a:t>
            </a:r>
            <a:r>
              <a:rPr lang="sv-SE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samhällsproblem</a:t>
            </a:r>
            <a:br>
              <a:rPr lang="sv-SE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v-SE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ställer </a:t>
            </a:r>
            <a:r>
              <a:rPr lang="sv-SE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ökade krav på</a:t>
            </a:r>
            <a:br>
              <a:rPr lang="sv-SE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v-SE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medborgardialog </a:t>
            </a:r>
            <a:r>
              <a:rPr lang="sv-SE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och medskapande</a:t>
            </a:r>
            <a:endParaRPr lang="sv-SE" sz="1400" dirty="0">
              <a:solidFill>
                <a:prstClr val="black"/>
              </a:solidFill>
            </a:endParaRPr>
          </a:p>
        </p:txBody>
      </p:sp>
      <p:sp>
        <p:nvSpPr>
          <p:cNvPr id="24" name="Platshållare för sidfot 3"/>
          <p:cNvSpPr txBox="1">
            <a:spLocks/>
          </p:cNvSpPr>
          <p:nvPr/>
        </p:nvSpPr>
        <p:spPr>
          <a:xfrm>
            <a:off x="522000" y="6277842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>
            <a:spLocks noChangeArrowheads="1"/>
          </p:cNvSpPr>
          <p:nvPr/>
        </p:nvSpPr>
        <p:spPr bwMode="auto">
          <a:xfrm>
            <a:off x="2699959" y="1486525"/>
            <a:ext cx="29835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2400" b="1" dirty="0">
                <a:solidFill>
                  <a:srgbClr val="575757"/>
                </a:solidFill>
              </a:rPr>
              <a:t>Globalisering</a:t>
            </a:r>
          </a:p>
          <a:p>
            <a:pPr algn="ctr"/>
            <a:r>
              <a:rPr lang="en-US" sz="1600" dirty="0" err="1" smtClean="0">
                <a:solidFill>
                  <a:srgbClr val="575757"/>
                </a:solidFill>
              </a:rPr>
              <a:t>Ökad</a:t>
            </a:r>
            <a:r>
              <a:rPr lang="en-US" sz="1600" dirty="0" smtClean="0">
                <a:solidFill>
                  <a:srgbClr val="575757"/>
                </a:solidFill>
              </a:rPr>
              <a:t> </a:t>
            </a:r>
            <a:r>
              <a:rPr lang="en-US" sz="1600" dirty="0" err="1" smtClean="0">
                <a:solidFill>
                  <a:srgbClr val="575757"/>
                </a:solidFill>
              </a:rPr>
              <a:t>rörlighet</a:t>
            </a:r>
            <a:r>
              <a:rPr lang="en-US" sz="1600" dirty="0" smtClean="0">
                <a:solidFill>
                  <a:srgbClr val="575757"/>
                </a:solidFill>
              </a:rPr>
              <a:t>, </a:t>
            </a:r>
            <a:r>
              <a:rPr lang="en-US" sz="1600" dirty="0" err="1" smtClean="0">
                <a:solidFill>
                  <a:srgbClr val="575757"/>
                </a:solidFill>
              </a:rPr>
              <a:t>ökade</a:t>
            </a:r>
            <a:r>
              <a:rPr lang="en-US" sz="1600" dirty="0" smtClean="0">
                <a:solidFill>
                  <a:srgbClr val="575757"/>
                </a:solidFill>
              </a:rPr>
              <a:t> </a:t>
            </a:r>
            <a:r>
              <a:rPr lang="en-US" sz="1600" dirty="0" err="1" smtClean="0">
                <a:solidFill>
                  <a:srgbClr val="575757"/>
                </a:solidFill>
              </a:rPr>
              <a:t>kontaktytor</a:t>
            </a:r>
            <a:endParaRPr lang="en-US" sz="1600" dirty="0" smtClean="0">
              <a:solidFill>
                <a:srgbClr val="575757"/>
              </a:solidFill>
            </a:endParaRPr>
          </a:p>
          <a:p>
            <a:pPr algn="ctr"/>
            <a:r>
              <a:rPr lang="en-US" sz="1600" dirty="0" err="1" smtClean="0">
                <a:solidFill>
                  <a:srgbClr val="575757"/>
                </a:solidFill>
              </a:rPr>
              <a:t>Ekonomi-öster</a:t>
            </a:r>
            <a:r>
              <a:rPr lang="en-US" sz="1600" dirty="0" smtClean="0">
                <a:solidFill>
                  <a:srgbClr val="575757"/>
                </a:solidFill>
              </a:rPr>
              <a:t>/</a:t>
            </a:r>
            <a:r>
              <a:rPr lang="en-US" sz="1600" dirty="0" err="1" smtClean="0">
                <a:solidFill>
                  <a:srgbClr val="575757"/>
                </a:solidFill>
              </a:rPr>
              <a:t>söderut</a:t>
            </a:r>
            <a:r>
              <a:rPr lang="en-US" sz="1600" dirty="0" smtClean="0">
                <a:solidFill>
                  <a:srgbClr val="575757"/>
                </a:solidFill>
              </a:rPr>
              <a:t>/BRICS</a:t>
            </a:r>
            <a:endParaRPr lang="en-US" sz="1600" dirty="0">
              <a:solidFill>
                <a:srgbClr val="575757"/>
              </a:solidFill>
            </a:endParaRPr>
          </a:p>
        </p:txBody>
      </p:sp>
      <p:sp>
        <p:nvSpPr>
          <p:cNvPr id="9" name="textruta 8"/>
          <p:cNvSpPr txBox="1">
            <a:spLocks noChangeArrowheads="1"/>
          </p:cNvSpPr>
          <p:nvPr/>
        </p:nvSpPr>
        <p:spPr bwMode="auto">
          <a:xfrm>
            <a:off x="6372224" y="4660205"/>
            <a:ext cx="25715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2400" b="1" dirty="0">
                <a:solidFill>
                  <a:srgbClr val="575757"/>
                </a:solidFill>
              </a:rPr>
              <a:t>Transnationell </a:t>
            </a:r>
          </a:p>
          <a:p>
            <a:pPr algn="ctr"/>
            <a:r>
              <a:rPr lang="sv-SE" sz="2400" b="1" dirty="0">
                <a:solidFill>
                  <a:srgbClr val="575757"/>
                </a:solidFill>
              </a:rPr>
              <a:t>migration</a:t>
            </a:r>
          </a:p>
          <a:p>
            <a:pPr algn="ctr"/>
            <a:r>
              <a:rPr lang="sv-SE" sz="1200" b="1" dirty="0">
                <a:solidFill>
                  <a:srgbClr val="575757"/>
                </a:solidFill>
              </a:rPr>
              <a:t>Människor i </a:t>
            </a:r>
            <a:r>
              <a:rPr lang="sv-SE" sz="1200" b="1" dirty="0" smtClean="0">
                <a:solidFill>
                  <a:srgbClr val="575757"/>
                </a:solidFill>
              </a:rPr>
              <a:t>transit - med sina </a:t>
            </a:r>
          </a:p>
          <a:p>
            <a:pPr algn="ctr"/>
            <a:r>
              <a:rPr lang="sv-SE" sz="1200" b="1" dirty="0">
                <a:solidFill>
                  <a:srgbClr val="575757"/>
                </a:solidFill>
              </a:rPr>
              <a:t>v</a:t>
            </a:r>
            <a:r>
              <a:rPr lang="sv-SE" sz="1200" b="1" dirty="0" smtClean="0">
                <a:solidFill>
                  <a:srgbClr val="575757"/>
                </a:solidFill>
              </a:rPr>
              <a:t>ardagsliv </a:t>
            </a:r>
            <a:r>
              <a:rPr lang="sv-SE" sz="1200" b="1" dirty="0">
                <a:solidFill>
                  <a:srgbClr val="575757"/>
                </a:solidFill>
              </a:rPr>
              <a:t>på flera </a:t>
            </a:r>
            <a:r>
              <a:rPr lang="sv-SE" sz="1200" b="1" dirty="0" smtClean="0">
                <a:solidFill>
                  <a:srgbClr val="575757"/>
                </a:solidFill>
              </a:rPr>
              <a:t>håll samtidigt</a:t>
            </a:r>
            <a:endParaRPr lang="sv-SE" sz="1200" b="1" dirty="0">
              <a:solidFill>
                <a:srgbClr val="575757"/>
              </a:solidFill>
            </a:endParaRPr>
          </a:p>
          <a:p>
            <a:endParaRPr lang="sv-SE" sz="1200" b="1" dirty="0">
              <a:solidFill>
                <a:srgbClr val="FF0000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22932" y="5085184"/>
            <a:ext cx="2209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b="1" dirty="0" smtClean="0">
                <a:solidFill>
                  <a:srgbClr val="575757"/>
                </a:solidFill>
              </a:rPr>
              <a:t>Städers </a:t>
            </a:r>
            <a:r>
              <a:rPr lang="sv-SE" sz="1200" b="1" dirty="0">
                <a:solidFill>
                  <a:srgbClr val="575757"/>
                </a:solidFill>
              </a:rPr>
              <a:t>ökande </a:t>
            </a:r>
            <a:r>
              <a:rPr lang="sv-SE" sz="1200" b="1" dirty="0" smtClean="0">
                <a:solidFill>
                  <a:srgbClr val="575757"/>
                </a:solidFill>
              </a:rPr>
              <a:t>roll </a:t>
            </a:r>
          </a:p>
          <a:p>
            <a:pPr algn="ctr"/>
            <a:r>
              <a:rPr lang="sv-SE" sz="1200" b="1" dirty="0" smtClean="0">
                <a:solidFill>
                  <a:srgbClr val="575757"/>
                </a:solidFill>
              </a:rPr>
              <a:t>Takten, klyftorna och</a:t>
            </a:r>
          </a:p>
          <a:p>
            <a:pPr algn="ctr"/>
            <a:r>
              <a:rPr lang="sv-SE" sz="1200" b="1" dirty="0" smtClean="0">
                <a:solidFill>
                  <a:srgbClr val="575757"/>
                </a:solidFill>
              </a:rPr>
              <a:t> misärens förändrade geografi </a:t>
            </a:r>
            <a:endParaRPr lang="sv-SE" sz="1200" b="1" dirty="0">
              <a:solidFill>
                <a:srgbClr val="575757"/>
              </a:solidFill>
            </a:endParaRPr>
          </a:p>
        </p:txBody>
      </p:sp>
      <p:cxnSp>
        <p:nvCxnSpPr>
          <p:cNvPr id="17" name="Rak pil 16"/>
          <p:cNvCxnSpPr/>
          <p:nvPr/>
        </p:nvCxnSpPr>
        <p:spPr>
          <a:xfrm>
            <a:off x="5148064" y="2407072"/>
            <a:ext cx="1984044" cy="2277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/>
          <p:cNvCxnSpPr/>
          <p:nvPr/>
        </p:nvCxnSpPr>
        <p:spPr>
          <a:xfrm flipH="1">
            <a:off x="1458519" y="2502591"/>
            <a:ext cx="1614353" cy="2277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/>
          <p:cNvCxnSpPr/>
          <p:nvPr/>
        </p:nvCxnSpPr>
        <p:spPr>
          <a:xfrm flipH="1">
            <a:off x="2641755" y="5085184"/>
            <a:ext cx="3514421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/>
          <p:cNvSpPr txBox="1"/>
          <p:nvPr/>
        </p:nvSpPr>
        <p:spPr>
          <a:xfrm>
            <a:off x="2676432" y="2924944"/>
            <a:ext cx="30652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i="1" dirty="0" smtClean="0">
                <a:solidFill>
                  <a:srgbClr val="575757"/>
                </a:solidFill>
              </a:rPr>
              <a:t>Samhällets ökade mångfald och </a:t>
            </a:r>
          </a:p>
          <a:p>
            <a:pPr algn="ctr"/>
            <a:r>
              <a:rPr lang="sv-SE" sz="1400" b="1" i="1" dirty="0">
                <a:solidFill>
                  <a:srgbClr val="575757"/>
                </a:solidFill>
              </a:rPr>
              <a:t>m</a:t>
            </a:r>
            <a:r>
              <a:rPr lang="sv-SE" sz="1400" b="1" i="1" dirty="0" smtClean="0">
                <a:solidFill>
                  <a:srgbClr val="575757"/>
                </a:solidFill>
              </a:rPr>
              <a:t>änniskors varierande </a:t>
            </a:r>
          </a:p>
          <a:p>
            <a:pPr algn="ctr"/>
            <a:r>
              <a:rPr lang="sv-SE" sz="1400" b="1" i="1" dirty="0" smtClean="0">
                <a:solidFill>
                  <a:srgbClr val="575757"/>
                </a:solidFill>
              </a:rPr>
              <a:t>socio-ekonomiska förutsättningar</a:t>
            </a:r>
          </a:p>
          <a:p>
            <a:pPr algn="ctr"/>
            <a:r>
              <a:rPr lang="sv-SE" sz="1400" b="1" i="1" dirty="0">
                <a:solidFill>
                  <a:srgbClr val="575757"/>
                </a:solidFill>
              </a:rPr>
              <a:t>i</a:t>
            </a:r>
            <a:r>
              <a:rPr lang="sv-SE" sz="1400" b="1" i="1" dirty="0" smtClean="0">
                <a:solidFill>
                  <a:srgbClr val="575757"/>
                </a:solidFill>
              </a:rPr>
              <a:t> en alltmer sammanflätad värld</a:t>
            </a:r>
            <a:endParaRPr lang="sv-SE" sz="1400" b="1" i="1" dirty="0">
              <a:solidFill>
                <a:srgbClr val="575757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2265695" y="3879051"/>
            <a:ext cx="3945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solidFill>
                  <a:srgbClr val="FF0000"/>
                </a:solidFill>
              </a:rPr>
              <a:t>m</a:t>
            </a:r>
            <a:r>
              <a:rPr lang="sv-SE" sz="1600" b="1" dirty="0" smtClean="0">
                <a:solidFill>
                  <a:srgbClr val="FF0000"/>
                </a:solidFill>
              </a:rPr>
              <a:t>edför utmaningar för den</a:t>
            </a:r>
          </a:p>
          <a:p>
            <a:pPr algn="ctr"/>
            <a:r>
              <a:rPr lang="sv-SE" sz="1600" b="1" dirty="0" smtClean="0">
                <a:solidFill>
                  <a:srgbClr val="FF0000"/>
                </a:solidFill>
              </a:rPr>
              <a:t>sociala tilliten och den sociala hållbarheten på lokal nivå 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1490668" y="260648"/>
            <a:ext cx="5816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75757"/>
                </a:solidFill>
                <a:cs typeface="Arial" charset="0"/>
              </a:rPr>
              <a:t>Den </a:t>
            </a:r>
            <a:r>
              <a:rPr lang="en-US" sz="3200" b="1" dirty="0" err="1" smtClean="0">
                <a:solidFill>
                  <a:srgbClr val="575757"/>
                </a:solidFill>
                <a:cs typeface="Arial" charset="0"/>
              </a:rPr>
              <a:t>Stora</a:t>
            </a:r>
            <a:r>
              <a:rPr lang="en-US" sz="3200" b="1" dirty="0" smtClean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575757"/>
                </a:solidFill>
                <a:cs typeface="Arial" charset="0"/>
              </a:rPr>
              <a:t>Omdaningen</a:t>
            </a:r>
            <a:r>
              <a:rPr lang="en-US" sz="3200" b="1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575757"/>
                </a:solidFill>
                <a:cs typeface="Arial" charset="0"/>
              </a:rPr>
              <a:t>i</a:t>
            </a:r>
            <a:r>
              <a:rPr lang="en-US" sz="3200" b="1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575757"/>
                </a:solidFill>
                <a:cs typeface="Arial" charset="0"/>
              </a:rPr>
              <a:t>vår</a:t>
            </a:r>
            <a:r>
              <a:rPr lang="en-US" sz="3200" b="1" dirty="0">
                <a:solidFill>
                  <a:srgbClr val="575757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575757"/>
                </a:solidFill>
                <a:cs typeface="Arial" charset="0"/>
              </a:rPr>
              <a:t>tid</a:t>
            </a:r>
            <a:endParaRPr lang="en-US" sz="3200" b="1" dirty="0" smtClean="0">
              <a:solidFill>
                <a:srgbClr val="575757"/>
              </a:solidFill>
              <a:cs typeface="Arial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31047" y="2729133"/>
            <a:ext cx="1827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Städers ökande roll </a:t>
            </a:r>
          </a:p>
          <a:p>
            <a:pPr algn="ctr"/>
            <a:r>
              <a:rPr lang="sv-SE" sz="1200" b="1" dirty="0">
                <a:solidFill>
                  <a:srgbClr val="FF0000"/>
                </a:solidFill>
              </a:rPr>
              <a:t>i den nya ekonomiska </a:t>
            </a:r>
          </a:p>
          <a:p>
            <a:pPr algn="ctr"/>
            <a:r>
              <a:rPr lang="sv-SE" sz="1200" b="1" dirty="0" smtClean="0">
                <a:solidFill>
                  <a:srgbClr val="FF0000"/>
                </a:solidFill>
              </a:rPr>
              <a:t>geografin och dess</a:t>
            </a:r>
          </a:p>
          <a:p>
            <a:pPr algn="ctr"/>
            <a:r>
              <a:rPr lang="sv-SE" sz="1200" b="1" dirty="0" smtClean="0">
                <a:solidFill>
                  <a:srgbClr val="FF0000"/>
                </a:solidFill>
              </a:rPr>
              <a:t> förädlingskedjor</a:t>
            </a:r>
            <a:endParaRPr lang="sv-SE" sz="1200" dirty="0">
              <a:solidFill>
                <a:srgbClr val="575757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817534" y="477973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575757"/>
                </a:solidFill>
              </a:rPr>
              <a:t>Urbanisering</a:t>
            </a:r>
            <a:endParaRPr lang="sv-SE" dirty="0">
              <a:solidFill>
                <a:srgbClr val="575757"/>
              </a:solidFill>
            </a:endParaRPr>
          </a:p>
        </p:txBody>
      </p:sp>
      <p:sp>
        <p:nvSpPr>
          <p:cNvPr id="4" name="Tankebubbla 3"/>
          <p:cNvSpPr/>
          <p:nvPr/>
        </p:nvSpPr>
        <p:spPr>
          <a:xfrm>
            <a:off x="6156176" y="1412776"/>
            <a:ext cx="2807265" cy="1947878"/>
          </a:xfrm>
          <a:prstGeom prst="cloudCallout">
            <a:avLst>
              <a:gd name="adj1" fmla="val -112840"/>
              <a:gd name="adj2" fmla="val 88547"/>
            </a:avLst>
          </a:prstGeom>
          <a:noFill/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372200" y="1772816"/>
            <a:ext cx="2054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i="1" dirty="0" err="1">
                <a:solidFill>
                  <a:srgbClr val="575757"/>
                </a:solidFill>
              </a:rPr>
              <a:t>Glocalisation</a:t>
            </a:r>
            <a:endParaRPr lang="sv-SE" sz="1200" b="1" i="1" dirty="0">
              <a:solidFill>
                <a:srgbClr val="575757"/>
              </a:solidFill>
            </a:endParaRPr>
          </a:p>
          <a:p>
            <a:pPr algn="ctr"/>
            <a:r>
              <a:rPr lang="sv-SE" sz="1200" b="1" i="1" dirty="0">
                <a:solidFill>
                  <a:srgbClr val="575757"/>
                </a:solidFill>
              </a:rPr>
              <a:t>Samspelet mellan vardagsliv </a:t>
            </a:r>
          </a:p>
          <a:p>
            <a:pPr algn="ctr"/>
            <a:r>
              <a:rPr lang="sv-SE" sz="1200" b="1" i="1" dirty="0">
                <a:solidFill>
                  <a:srgbClr val="575757"/>
                </a:solidFill>
              </a:rPr>
              <a:t>och globala </a:t>
            </a:r>
            <a:r>
              <a:rPr lang="sv-SE" sz="1200" b="1" i="1" dirty="0" smtClean="0">
                <a:solidFill>
                  <a:srgbClr val="575757"/>
                </a:solidFill>
              </a:rPr>
              <a:t>influenser</a:t>
            </a:r>
          </a:p>
          <a:p>
            <a:pPr algn="ctr"/>
            <a:r>
              <a:rPr lang="sv-SE" sz="12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Värdegrundskonflikter</a:t>
            </a:r>
          </a:p>
        </p:txBody>
      </p:sp>
      <p:sp>
        <p:nvSpPr>
          <p:cNvPr id="19" name="Platshållare för sidfot 3"/>
          <p:cNvSpPr txBox="1">
            <a:spLocks/>
          </p:cNvSpPr>
          <p:nvPr/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7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80728"/>
            <a:ext cx="3635896" cy="257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3275856" cy="252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3552540" y="1916832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575757"/>
                </a:solidFill>
              </a:rPr>
              <a:t>Civilsamhällets</a:t>
            </a:r>
          </a:p>
          <a:p>
            <a:pPr algn="ctr"/>
            <a:r>
              <a:rPr lang="sv-SE" sz="1400" b="1" dirty="0" smtClean="0">
                <a:solidFill>
                  <a:srgbClr val="575757"/>
                </a:solidFill>
              </a:rPr>
              <a:t>Tudelning</a:t>
            </a:r>
          </a:p>
          <a:p>
            <a:pPr algn="ctr"/>
            <a:endParaRPr lang="sv-SE" sz="1200" b="1" dirty="0">
              <a:solidFill>
                <a:srgbClr val="575757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526120" y="316261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 smtClean="0">
                <a:solidFill>
                  <a:srgbClr val="FF0000"/>
                </a:solidFill>
              </a:rPr>
              <a:t>Värdegrunds-</a:t>
            </a:r>
          </a:p>
          <a:p>
            <a:pPr algn="ctr"/>
            <a:r>
              <a:rPr lang="sv-SE" sz="1600" b="1" dirty="0" smtClean="0">
                <a:solidFill>
                  <a:srgbClr val="FF0000"/>
                </a:solidFill>
              </a:rPr>
              <a:t>konflikter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532630" y="3861048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 smtClean="0">
                <a:solidFill>
                  <a:srgbClr val="FF0000"/>
                </a:solidFill>
              </a:rPr>
              <a:t>Förhandling</a:t>
            </a:r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563888" y="4869160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 smtClean="0">
                <a:solidFill>
                  <a:srgbClr val="00B050"/>
                </a:solidFill>
              </a:rPr>
              <a:t>Resursstarka</a:t>
            </a:r>
          </a:p>
          <a:p>
            <a:pPr algn="ctr"/>
            <a:r>
              <a:rPr lang="sv-SE" sz="1600" b="1" dirty="0" err="1" smtClean="0">
                <a:solidFill>
                  <a:srgbClr val="00B050"/>
                </a:solidFill>
              </a:rPr>
              <a:t>Innanförskapet</a:t>
            </a:r>
            <a:endParaRPr lang="sv-SE" sz="1600" b="1" dirty="0">
              <a:solidFill>
                <a:srgbClr val="00B05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419872" y="980728"/>
            <a:ext cx="179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i="1" dirty="0" smtClean="0">
                <a:solidFill>
                  <a:srgbClr val="00B050"/>
                </a:solidFill>
              </a:rPr>
              <a:t>Resurssvaga</a:t>
            </a:r>
          </a:p>
          <a:p>
            <a:pPr algn="ctr"/>
            <a:r>
              <a:rPr lang="sv-SE" sz="1600" b="1" i="1" dirty="0">
                <a:solidFill>
                  <a:srgbClr val="00B050"/>
                </a:solidFill>
              </a:rPr>
              <a:t>u</a:t>
            </a:r>
            <a:r>
              <a:rPr lang="sv-SE" sz="1600" b="1" i="1" dirty="0" smtClean="0">
                <a:solidFill>
                  <a:srgbClr val="00B050"/>
                </a:solidFill>
              </a:rPr>
              <a:t>tanför </a:t>
            </a:r>
          </a:p>
          <a:p>
            <a:pPr algn="ctr"/>
            <a:r>
              <a:rPr lang="sv-SE" sz="1600" b="1" i="1" dirty="0" err="1" smtClean="0">
                <a:solidFill>
                  <a:srgbClr val="00B050"/>
                </a:solidFill>
              </a:rPr>
              <a:t>Innanförskapet</a:t>
            </a:r>
            <a:endParaRPr lang="sv-SE" sz="1200" b="1" i="1" dirty="0">
              <a:solidFill>
                <a:srgbClr val="00B050"/>
              </a:solidFill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3131840" y="260648"/>
            <a:ext cx="2376264" cy="59046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3419872" y="400894"/>
            <a:ext cx="1794243" cy="273962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Ellips 12"/>
          <p:cNvSpPr/>
          <p:nvPr/>
        </p:nvSpPr>
        <p:spPr>
          <a:xfrm>
            <a:off x="3532631" y="4315541"/>
            <a:ext cx="1573668" cy="170574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15" name="Vinklad  14"/>
          <p:cNvCxnSpPr/>
          <p:nvPr/>
        </p:nvCxnSpPr>
        <p:spPr>
          <a:xfrm>
            <a:off x="1475657" y="2624718"/>
            <a:ext cx="1656183" cy="948298"/>
          </a:xfrm>
          <a:prstGeom prst="bentConnector3">
            <a:avLst>
              <a:gd name="adj1" fmla="val 992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/>
          <p:nvPr/>
        </p:nvCxnSpPr>
        <p:spPr>
          <a:xfrm flipH="1">
            <a:off x="2578813" y="4869160"/>
            <a:ext cx="697043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5901"/>
            <a:ext cx="3131840" cy="224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Vinklad  39"/>
          <p:cNvCxnSpPr/>
          <p:nvPr/>
        </p:nvCxnSpPr>
        <p:spPr>
          <a:xfrm rot="10800000" flipV="1">
            <a:off x="5508104" y="3140522"/>
            <a:ext cx="1283114" cy="410876"/>
          </a:xfrm>
          <a:prstGeom prst="bentConnector3">
            <a:avLst>
              <a:gd name="adj1" fmla="val 35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sidfot 3"/>
          <p:cNvSpPr txBox="1">
            <a:spLocks/>
          </p:cNvSpPr>
          <p:nvPr/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1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7526338" cy="1059904"/>
          </a:xfrm>
        </p:spPr>
        <p:txBody>
          <a:bodyPr/>
          <a:lstStyle/>
          <a:p>
            <a:r>
              <a:rPr lang="sv-SE" sz="3200" dirty="0" smtClean="0"/>
              <a:t>Utmaningar</a:t>
            </a:r>
            <a:endParaRPr lang="sv-SE" sz="3200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Calibri" pitchFamily="34" charset="0"/>
              <a:buAutoNum type="arabicPeriod"/>
            </a:pPr>
            <a:endParaRPr lang="sv-SE" sz="2000" dirty="0" smtClean="0"/>
          </a:p>
          <a:p>
            <a:pPr marL="609600" indent="-6096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sv-SE" sz="2000" dirty="0" smtClean="0"/>
              <a:t>Medlemmar </a:t>
            </a:r>
            <a:r>
              <a:rPr lang="sv-SE" sz="2000" dirty="0"/>
              <a:t>i politiska partier </a:t>
            </a:r>
            <a:r>
              <a:rPr lang="sv-SE" sz="2000" dirty="0" smtClean="0"/>
              <a:t>ca 5%, </a:t>
            </a:r>
            <a:r>
              <a:rPr lang="sv-SE" sz="2000" dirty="0"/>
              <a:t>aktiva medlemmar </a:t>
            </a:r>
            <a:r>
              <a:rPr lang="sv-SE" sz="2000" dirty="0" smtClean="0"/>
              <a:t>ca 1%(Gbg ca 0,3% i nämnder och styrelser), 60% </a:t>
            </a:r>
            <a:r>
              <a:rPr lang="sv-SE" sz="2000" dirty="0"/>
              <a:t>politiskt intresserade </a:t>
            </a:r>
            <a:r>
              <a:rPr lang="sv-SE" altLang="sv-SE" sz="2000" dirty="0"/>
              <a:t>(SOM-institutet) </a:t>
            </a:r>
            <a:endParaRPr lang="sv-SE" sz="2000" dirty="0"/>
          </a:p>
          <a:p>
            <a:pPr marL="609600" indent="-609600">
              <a:lnSpc>
                <a:spcPct val="80000"/>
              </a:lnSpc>
              <a:buFont typeface="Times"/>
              <a:buAutoNum type="arabicPeriod"/>
            </a:pPr>
            <a:r>
              <a:rPr lang="sv-SE" altLang="sv-SE" sz="2000" dirty="0"/>
              <a:t>Stora skillnader </a:t>
            </a:r>
            <a:r>
              <a:rPr lang="sv-SE" altLang="sv-SE" sz="2000" dirty="0" smtClean="0"/>
              <a:t>i valdeltagande</a:t>
            </a:r>
          </a:p>
          <a:p>
            <a:pPr marL="609600" indent="-609600">
              <a:lnSpc>
                <a:spcPct val="80000"/>
              </a:lnSpc>
              <a:buFont typeface="Times"/>
              <a:buAutoNum type="arabicPeriod"/>
            </a:pPr>
            <a:r>
              <a:rPr lang="sv-SE" sz="2000" dirty="0" smtClean="0"/>
              <a:t>Förtroendet för politiken </a:t>
            </a:r>
            <a:endParaRPr lang="sv-SE" altLang="sv-SE" sz="2000" dirty="0"/>
          </a:p>
          <a:p>
            <a:pPr marL="609600" indent="-609600">
              <a:lnSpc>
                <a:spcPct val="80000"/>
              </a:lnSpc>
              <a:buFont typeface="Times"/>
              <a:buAutoNum type="arabicPeriod"/>
            </a:pPr>
            <a:r>
              <a:rPr lang="sv-SE" altLang="sv-SE" sz="2000" dirty="0"/>
              <a:t>Sveriges befolkning är alltmer välutbildad.</a:t>
            </a:r>
          </a:p>
          <a:p>
            <a:pPr marL="609600" indent="-6096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sv-SE" altLang="sv-SE" sz="2000" dirty="0" smtClean="0"/>
              <a:t>Internet </a:t>
            </a:r>
            <a:r>
              <a:rPr lang="sv-SE" altLang="sv-SE" sz="2000" dirty="0"/>
              <a:t>en allt viktigare informations- och kommunikationskanal. </a:t>
            </a:r>
          </a:p>
          <a:p>
            <a:pPr marL="609600" indent="-6096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sv-SE" sz="2000" dirty="0" smtClean="0"/>
              <a:t>Förändring </a:t>
            </a:r>
            <a:r>
              <a:rPr lang="sv-SE" sz="2000" dirty="0"/>
              <a:t>av värderingar (World </a:t>
            </a:r>
            <a:r>
              <a:rPr lang="sv-SE" sz="2000" dirty="0" err="1"/>
              <a:t>Values</a:t>
            </a:r>
            <a:r>
              <a:rPr lang="sv-SE" sz="2000" dirty="0"/>
              <a:t> </a:t>
            </a:r>
            <a:r>
              <a:rPr lang="sv-SE" sz="2000" dirty="0" err="1"/>
              <a:t>Survey</a:t>
            </a:r>
            <a:r>
              <a:rPr lang="sv-SE" sz="2000" dirty="0" smtClean="0"/>
              <a:t>)</a:t>
            </a:r>
          </a:p>
        </p:txBody>
      </p:sp>
      <p:sp>
        <p:nvSpPr>
          <p:cNvPr id="4" name="Platshållare för sidfot 3"/>
          <p:cNvSpPr txBox="1">
            <a:spLocks/>
          </p:cNvSpPr>
          <p:nvPr/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26338" cy="1143000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chemeClr val="tx1"/>
                </a:solidFill>
              </a:rPr>
              <a:t>Kommunfullmäktigevalet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sz="3100" dirty="0" smtClean="0">
                <a:solidFill>
                  <a:schemeClr val="tx1"/>
                </a:solidFill>
              </a:rPr>
              <a:t>valdeltagande - valdistrikt</a:t>
            </a:r>
            <a:endParaRPr lang="sv-SE" sz="3100" dirty="0">
              <a:solidFill>
                <a:schemeClr val="tx1"/>
              </a:solidFill>
            </a:endParaRPr>
          </a:p>
        </p:txBody>
      </p:sp>
      <p:pic>
        <p:nvPicPr>
          <p:cNvPr id="4" name="Platshållare för innehåll 3" descr="Valdeltagande K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4769"/>
          <a:stretch>
            <a:fillRect/>
          </a:stretch>
        </p:blipFill>
        <p:spPr>
          <a:xfrm>
            <a:off x="2195736" y="1340768"/>
            <a:ext cx="5387546" cy="4741077"/>
          </a:xfrm>
        </p:spPr>
      </p:pic>
      <p:sp>
        <p:nvSpPr>
          <p:cNvPr id="5" name="Platshållare för sidfot 3"/>
          <p:cNvSpPr txBox="1">
            <a:spLocks/>
          </p:cNvSpPr>
          <p:nvPr/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/>
          <a:p>
            <a:r>
              <a:rPr lang="en-GB" sz="800" b="1" kern="0" cap="all" spc="100" smtClean="0">
                <a:solidFill>
                  <a:prstClr val="white"/>
                </a:solidFill>
                <a:cs typeface="Arial"/>
              </a:rPr>
              <a:t>HÅLLBAR STAD – ÖPPEN FÖR VÄRLDEN </a:t>
            </a:r>
            <a:endParaRPr lang="en-GB" sz="800" b="1" kern="0" cap="all" spc="100" dirty="0">
              <a:solidFill>
                <a:prstClr val="white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G-Stad-Mall_SE_PPT ny grafisk profil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4_GBGstad-prickar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5_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2_GBGstad-prickar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4_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GBG-Stad-Mall_SE_PPT ny grafisk profil</Template>
  <TotalTime>3147</TotalTime>
  <Words>1222</Words>
  <Application>Microsoft Office PowerPoint</Application>
  <PresentationFormat>Bildspel på skärmen (4:3)</PresentationFormat>
  <Paragraphs>341</Paragraphs>
  <Slides>26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Bildrubriker</vt:lpstr>
      </vt:variant>
      <vt:variant>
        <vt:i4>26</vt:i4>
      </vt:variant>
    </vt:vector>
  </HeadingPairs>
  <TitlesOfParts>
    <vt:vector size="38" baseType="lpstr">
      <vt:lpstr>GBG-Stad-Mall_SE_PPT ny grafisk profil</vt:lpstr>
      <vt:lpstr>GBGstad-grön</vt:lpstr>
      <vt:lpstr>GBGstad-röd</vt:lpstr>
      <vt:lpstr>GBGstad-prickar</vt:lpstr>
      <vt:lpstr>GBGstad-turkos</vt:lpstr>
      <vt:lpstr>GBGstad-lila</vt:lpstr>
      <vt:lpstr>GBGstad-avslut</vt:lpstr>
      <vt:lpstr>2_GBGstad-prickar</vt:lpstr>
      <vt:lpstr>4_GBGstad-prickar</vt:lpstr>
      <vt:lpstr>1_GBGstad-prickar</vt:lpstr>
      <vt:lpstr>14_GBGstad-prickar</vt:lpstr>
      <vt:lpstr>15_GBGstad-prickar</vt:lpstr>
      <vt:lpstr>Medborgerligt deltagande och fördjupande av demokratin</vt:lpstr>
      <vt:lpstr>Innehåll</vt:lpstr>
      <vt:lpstr>Medborgardialog, stadsutveckling, e-demokrati</vt:lpstr>
      <vt:lpstr> Fördjupa demokratin genom att öka medborgarnas möjligheter till inflytande  Starkare inflytande för stadsdelsnämnderna i stadsplaneringen  Ta fram förslag om e-demokrati</vt:lpstr>
      <vt:lpstr>Bild 5</vt:lpstr>
      <vt:lpstr>Bild 6</vt:lpstr>
      <vt:lpstr>Bild 7</vt:lpstr>
      <vt:lpstr>Utmaningar</vt:lpstr>
      <vt:lpstr>Kommunfullmäktigevalet valdeltagande - valdistrikt</vt:lpstr>
      <vt:lpstr>Kommunfullmäktigevalet  valdeltagande och invandring</vt:lpstr>
      <vt:lpstr>Bild 11</vt:lpstr>
      <vt:lpstr>Vinster</vt:lpstr>
      <vt:lpstr>Uppdraget</vt:lpstr>
      <vt:lpstr>Beslutet innebär</vt:lpstr>
      <vt:lpstr>Beslutet innebär (forts.)</vt:lpstr>
      <vt:lpstr>Göteborgs principer för medborgerlig dialog</vt:lpstr>
      <vt:lpstr>Göteborgs principer för medborgerlig dialog (forts.)</vt:lpstr>
      <vt:lpstr>Dialog i tidiga skeden</vt:lpstr>
      <vt:lpstr> Stadsdelsnämndernas starkare inflytande i stadsplaneringsprocessen </vt:lpstr>
      <vt:lpstr> Lokal ”kunskapsbas” i stadsdelarna </vt:lpstr>
      <vt:lpstr>Säkerställa möjlighet till påverkan</vt:lpstr>
      <vt:lpstr>Rådslag (politiker)</vt:lpstr>
      <vt:lpstr>Beslut e-demokrati</vt:lpstr>
      <vt:lpstr>Vad händer nu!</vt:lpstr>
      <vt:lpstr>Utmaningen!</vt:lpstr>
      <vt:lpstr>Bild 26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ingjac0408</dc:creator>
  <cp:lastModifiedBy>ingjac0408</cp:lastModifiedBy>
  <cp:revision>455</cp:revision>
  <cp:lastPrinted>2014-06-25T13:57:34Z</cp:lastPrinted>
  <dcterms:created xsi:type="dcterms:W3CDTF">2015-01-29T09:15:05Z</dcterms:created>
  <dcterms:modified xsi:type="dcterms:W3CDTF">2015-04-20T12:17:50Z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C1B83E379DD6F49BC1257DE100559745</vt:lpwstr>
  </property>
  <property fmtid="{D5CDD505-2E9C-101B-9397-08002B2CF9AE}" pid="6" name="SW_DocHWND">
    <vt:r8>593496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/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SWINGINTEGRATOR528105.PPA</vt:lpwstr>
  </property>
</Properties>
</file>